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1426" r:id="rId3"/>
    <p:sldId id="1427" r:id="rId4"/>
    <p:sldId id="1428" r:id="rId5"/>
    <p:sldId id="1312" r:id="rId6"/>
    <p:sldId id="1220" r:id="rId7"/>
    <p:sldId id="1248" r:id="rId8"/>
    <p:sldId id="260" r:id="rId9"/>
    <p:sldId id="1439" r:id="rId10"/>
    <p:sldId id="486" r:id="rId11"/>
    <p:sldId id="581" r:id="rId12"/>
    <p:sldId id="1436" r:id="rId13"/>
    <p:sldId id="1435" r:id="rId14"/>
    <p:sldId id="1437" r:id="rId15"/>
    <p:sldId id="1438" r:id="rId16"/>
    <p:sldId id="1440" r:id="rId17"/>
    <p:sldId id="1441" r:id="rId18"/>
    <p:sldId id="1442" r:id="rId19"/>
    <p:sldId id="757" r:id="rId20"/>
    <p:sldId id="771" r:id="rId21"/>
    <p:sldId id="774" r:id="rId22"/>
    <p:sldId id="291" r:id="rId23"/>
    <p:sldId id="776" r:id="rId24"/>
    <p:sldId id="263" r:id="rId25"/>
    <p:sldId id="265" r:id="rId26"/>
    <p:sldId id="26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50"/>
    <p:restoredTop sz="95009"/>
  </p:normalViewPr>
  <p:slideViewPr>
    <p:cSldViewPr snapToGrid="0">
      <p:cViewPr varScale="1">
        <p:scale>
          <a:sx n="92" d="100"/>
          <a:sy n="92" d="100"/>
        </p:scale>
        <p:origin x="10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/>
              <a:t>2019-2022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'Ark1'!$A$2:$A$7</c:f>
              <c:strCache>
                <c:ptCount val="6"/>
                <c:pt idx="0">
                  <c:v>CNS</c:v>
                </c:pt>
                <c:pt idx="1">
                  <c:v>Hoved hals</c:v>
                </c:pt>
                <c:pt idx="2">
                  <c:v>Bryst</c:v>
                </c:pt>
                <c:pt idx="3">
                  <c:v>Bindevæv</c:v>
                </c:pt>
                <c:pt idx="4">
                  <c:v>Abd. bækken</c:v>
                </c:pt>
                <c:pt idx="5">
                  <c:v>Andre</c:v>
                </c:pt>
              </c:strCache>
            </c:strRef>
          </c:cat>
          <c:val>
            <c:numRef>
              <c:f>'Ark1'!$B$2:$B$7</c:f>
              <c:numCache>
                <c:formatCode>General</c:formatCode>
                <c:ptCount val="6"/>
                <c:pt idx="0">
                  <c:v>65</c:v>
                </c:pt>
                <c:pt idx="1">
                  <c:v>15</c:v>
                </c:pt>
                <c:pt idx="2">
                  <c:v>2</c:v>
                </c:pt>
                <c:pt idx="3">
                  <c:v>5</c:v>
                </c:pt>
                <c:pt idx="4">
                  <c:v>0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D9-4351-BA45-23094AC804F5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'Ark1'!$A$2:$A$7</c:f>
              <c:strCache>
                <c:ptCount val="6"/>
                <c:pt idx="0">
                  <c:v>CNS</c:v>
                </c:pt>
                <c:pt idx="1">
                  <c:v>Hoved hals</c:v>
                </c:pt>
                <c:pt idx="2">
                  <c:v>Bryst</c:v>
                </c:pt>
                <c:pt idx="3">
                  <c:v>Bindevæv</c:v>
                </c:pt>
                <c:pt idx="4">
                  <c:v>Abd. bækken</c:v>
                </c:pt>
                <c:pt idx="5">
                  <c:v>Andre</c:v>
                </c:pt>
              </c:strCache>
            </c:strRef>
          </c:cat>
          <c:val>
            <c:numRef>
              <c:f>'Ark1'!$C$2:$C$7</c:f>
              <c:numCache>
                <c:formatCode>General</c:formatCode>
                <c:ptCount val="6"/>
                <c:pt idx="0">
                  <c:v>63</c:v>
                </c:pt>
                <c:pt idx="1">
                  <c:v>53</c:v>
                </c:pt>
                <c:pt idx="2">
                  <c:v>39</c:v>
                </c:pt>
                <c:pt idx="3">
                  <c:v>12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D9-4351-BA45-23094AC804F5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'Ark1'!$A$2:$A$7</c:f>
              <c:strCache>
                <c:ptCount val="6"/>
                <c:pt idx="0">
                  <c:v>CNS</c:v>
                </c:pt>
                <c:pt idx="1">
                  <c:v>Hoved hals</c:v>
                </c:pt>
                <c:pt idx="2">
                  <c:v>Bryst</c:v>
                </c:pt>
                <c:pt idx="3">
                  <c:v>Bindevæv</c:v>
                </c:pt>
                <c:pt idx="4">
                  <c:v>Abd. bækken</c:v>
                </c:pt>
                <c:pt idx="5">
                  <c:v>Andre</c:v>
                </c:pt>
              </c:strCache>
            </c:strRef>
          </c:cat>
          <c:val>
            <c:numRef>
              <c:f>'Ark1'!$D$2:$D$7</c:f>
              <c:numCache>
                <c:formatCode>General</c:formatCode>
                <c:ptCount val="6"/>
                <c:pt idx="0">
                  <c:v>75</c:v>
                </c:pt>
                <c:pt idx="1">
                  <c:v>40</c:v>
                </c:pt>
                <c:pt idx="2">
                  <c:v>36</c:v>
                </c:pt>
                <c:pt idx="3">
                  <c:v>15</c:v>
                </c:pt>
                <c:pt idx="4">
                  <c:v>3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D9-4351-BA45-23094AC804F5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q1-2022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'Ark1'!$A$2:$A$7</c:f>
              <c:strCache>
                <c:ptCount val="6"/>
                <c:pt idx="0">
                  <c:v>CNS</c:v>
                </c:pt>
                <c:pt idx="1">
                  <c:v>Hoved hals</c:v>
                </c:pt>
                <c:pt idx="2">
                  <c:v>Bryst</c:v>
                </c:pt>
                <c:pt idx="3">
                  <c:v>Bindevæv</c:v>
                </c:pt>
                <c:pt idx="4">
                  <c:v>Abd. bækken</c:v>
                </c:pt>
                <c:pt idx="5">
                  <c:v>Andre</c:v>
                </c:pt>
              </c:strCache>
            </c:strRef>
          </c:cat>
          <c:val>
            <c:numRef>
              <c:f>'Ark1'!$E$2:$E$7</c:f>
              <c:numCache>
                <c:formatCode>General</c:formatCode>
                <c:ptCount val="6"/>
                <c:pt idx="0">
                  <c:v>26</c:v>
                </c:pt>
                <c:pt idx="1">
                  <c:v>17</c:v>
                </c:pt>
                <c:pt idx="2">
                  <c:v>15</c:v>
                </c:pt>
                <c:pt idx="3">
                  <c:v>3</c:v>
                </c:pt>
                <c:pt idx="4">
                  <c:v>7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FB-4A85-98C7-22AAFD1A8C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1042543"/>
        <c:axId val="341040047"/>
      </c:barChart>
      <c:catAx>
        <c:axId val="341042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040047"/>
        <c:crosses val="autoZero"/>
        <c:auto val="1"/>
        <c:lblAlgn val="ctr"/>
        <c:lblOffset val="100"/>
        <c:noMultiLvlLbl val="0"/>
      </c:catAx>
      <c:valAx>
        <c:axId val="341040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042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3B2A7-3084-5448-9101-9A26B18192BA}" type="datetimeFigureOut">
              <a:rPr lang="en-US" smtClean="0"/>
              <a:t>9/6/22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E4268-F28D-874A-B4EE-AAA1709E8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83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Pladsholder til diasbillede 1">
            <a:extLst>
              <a:ext uri="{FF2B5EF4-FFF2-40B4-BE49-F238E27FC236}">
                <a16:creationId xmlns:a16="http://schemas.microsoft.com/office/drawing/2014/main" id="{EE405A91-6004-2D43-A538-539986F138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Pladsholder til noter 2">
            <a:extLst>
              <a:ext uri="{FF2B5EF4-FFF2-40B4-BE49-F238E27FC236}">
                <a16:creationId xmlns:a16="http://schemas.microsoft.com/office/drawing/2014/main" id="{B44098C5-213E-174F-8E7D-74C45D2004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altLang="en-US"/>
              <a:t>Her ses en kurve for hvordan protoner afsætter sin energi, med en lav indgangsdosis indtil target, hvor den peaker (det kaldes bragg peak). Efter bragg peak afgives ingen stråling.</a:t>
            </a:r>
          </a:p>
          <a:p>
            <a:r>
              <a:rPr lang="da-DK" altLang="en-US"/>
              <a:t>Den manglende build up effect med protoner kan få betydning for øget huddosis, men det kan løses ved at afgive behandlingen fra flere vinkler.</a:t>
            </a:r>
          </a:p>
        </p:txBody>
      </p:sp>
      <p:sp>
        <p:nvSpPr>
          <p:cNvPr id="78852" name="Pladsholder til diasnummer 3">
            <a:extLst>
              <a:ext uri="{FF2B5EF4-FFF2-40B4-BE49-F238E27FC236}">
                <a16:creationId xmlns:a16="http://schemas.microsoft.com/office/drawing/2014/main" id="{E0A0C3C2-9E8D-BA4D-92BF-91942B4E41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2ACC8BC-5F20-E148-89F0-B83E4A6CD860}" type="slidenum">
              <a:rPr lang="da-DK" altLang="en-US"/>
              <a:pPr eaLnBrk="1" hangingPunct="1"/>
              <a:t>3</a:t>
            </a:fld>
            <a:endParaRPr lang="da-DK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A335DB67-2CA3-9B44-AEEE-2B00388FB1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76C64A68-6E3F-7147-B024-0E70DB3BC2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/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F11B2328-FE7A-D147-8DFA-03DF9BB901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E751AC-D889-5447-8BF5-6BE8FD559A91}" type="slidenum">
              <a:rPr lang="da-DK" altLang="da-DK"/>
              <a:pPr eaLnBrk="1" hangingPunct="1">
                <a:spcBef>
                  <a:spcPct val="0"/>
                </a:spcBef>
              </a:pPr>
              <a:t>5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CB552615-223D-964C-851E-01C3CCBCF8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691FC96A-3560-0549-99D0-1441DB525A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da-DK"/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75C4E74D-C4D0-3244-8956-648A0450BB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F2B97C9-FC0A-B444-8537-B745A1277EB9}" type="slidenum">
              <a:rPr lang="da-DK" altLang="da-DK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da-DK" altLang="da-D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2F86DCFB-D7C1-7E45-AB89-CE5899BD1A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9B03DEDF-0111-1A48-BD94-C8C5B923D6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da-DK"/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32E6499B-95FD-1846-B342-ED13AC09EF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7784B0F-6D87-664E-A8F1-1BDEA65BA8CB}" type="slidenum">
              <a:rPr lang="da-DK" altLang="da-DK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da-DK" altLang="da-D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011863" y="379413"/>
            <a:ext cx="3384550" cy="1905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1539256" y="2411083"/>
            <a:ext cx="12330773" cy="22850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55" tIns="49178" rIns="98355" bIns="49178"/>
          <a:lstStyle/>
          <a:p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171007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B59B-DBE0-4B14-CD8B-6781BFAB8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C73332-52C5-E2C0-E07C-62526FD0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44F3A-7BDB-32FB-3A5A-9282980C4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AA79-6E8D-8E41-B0D9-20B744C3A7E1}" type="datetime1">
              <a:rPr lang="en-IE" smtClean="0"/>
              <a:t>06/09/2022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265C6-3116-EA72-CB0E-BFC9AE9A2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6A769-6114-9244-6CB7-69534B18E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9987-93E0-3740-B665-80F73E054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4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14CC3-51F5-9A30-A843-0A1F74733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240BC-DE35-C73F-48F1-430D09E87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B0F81-DF1B-B43D-22B7-FCBB5BFAB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53B0-2003-F448-8C0D-E2B57AE7BAA0}" type="datetime1">
              <a:rPr lang="en-IE" smtClean="0"/>
              <a:t>06/09/2022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FC434-13DB-5FF0-C064-A50DBFBAF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FDB96-3FBD-54E2-3793-8B31E597E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9987-93E0-3740-B665-80F73E054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3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FD024A-FA87-1449-FD9A-AF190C52B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3D4A3-F661-CAD9-F28F-19D3E0B56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63B7B-71B3-7E4C-2DD8-AEFAD9E1E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2F04-2035-0C43-AF8D-9C1230A9B4FD}" type="datetime1">
              <a:rPr lang="en-IE" smtClean="0"/>
              <a:t>06/09/2022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2B499-83F7-A8F4-E2AB-B58B02EF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C0E84-9904-22E9-5F5B-CB466FB5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9987-93E0-3740-B665-80F73E054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38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000" y="1187725"/>
            <a:ext cx="10080000" cy="89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000" y="2159002"/>
            <a:ext cx="10080000" cy="4031067"/>
          </a:xfrm>
        </p:spPr>
        <p:txBody>
          <a:bodyPr/>
          <a:lstStyle>
            <a:lvl1pPr marL="457063" indent="-457063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1pPr>
            <a:lvl2pPr marL="1197644" indent="-363949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2pPr>
            <a:lvl3pPr marL="1790118" indent="-241222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2522247" indent="-243338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4pPr>
            <a:lvl5pPr marL="3159163" indent="-285664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421526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A82ED-4ED5-391A-FCA4-1BE041182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576D4-C270-84E1-B304-D5636F4AE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3B511-F6D7-DCAB-6800-B941CBEDE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70E-A0CB-514D-89B7-5D0753495C48}" type="datetime1">
              <a:rPr lang="en-IE" smtClean="0"/>
              <a:t>06/09/2022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4A404-C84A-0126-40C0-3C980C0EB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95C91-8FD9-677F-A88E-B8F3C8E4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9987-93E0-3740-B665-80F73E054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0BB56-75FA-F37F-5275-34CAF6AD5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72613-C8AE-B567-C94A-482C4B9E4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6F66-DF4B-EF3F-F479-41F2B1E3B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CC16-62B2-7843-9663-A0EE08E059B9}" type="datetime1">
              <a:rPr lang="en-IE" smtClean="0"/>
              <a:t>06/09/2022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6E80-ABA6-B41C-48BB-CDDF9E6B6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0EF13-8E4D-6AC0-E408-865515B5E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9987-93E0-3740-B665-80F73E054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5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B127-FE5E-D3D8-4737-2D124ABFE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5E83C-3B5E-3639-2B9B-5DE2D76F5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E0420-DB5D-551A-BF48-5AA61C9F7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1C693-0820-19AB-6387-184C75C38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419F-860A-D742-9A7B-E59668B7A75D}" type="datetime1">
              <a:rPr lang="en-IE" smtClean="0"/>
              <a:t>06/09/2022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E92146-DAAC-F2C0-2961-999A30EEB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26B86-2BD3-54B0-4664-1D6C7EA38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9987-93E0-3740-B665-80F73E054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5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C384-C3E2-EDF4-2DC7-12E176FAB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0C91D-020D-2AB2-8E98-E114BB097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1DB81-B6AA-0E8D-98A9-1C1B0663C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B24B19-CA1D-C7F7-3241-D1D7CCD0F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315F48-EF17-A71D-28CC-CB7A80EB1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EE46DB-41A2-6BD4-07E9-07DC23B5D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1C05-7197-BA4E-8F9E-19FF0985DE01}" type="datetime1">
              <a:rPr lang="en-IE" smtClean="0"/>
              <a:t>06/09/2022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14CAF7-3D93-8581-2EEF-595A67C7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9992C9-EA8D-BFD1-75CC-B04B1383C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9987-93E0-3740-B665-80F73E054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0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BC81-6197-FBA6-024C-1D3AD92E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E15AF-1CDF-3D87-987A-2099A5BF9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93DF-0A4A-D543-A38D-4DE12F159274}" type="datetime1">
              <a:rPr lang="en-IE" smtClean="0"/>
              <a:t>06/09/2022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7B0588-6EFE-54D9-5593-28CC79CE4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F2D2B-59B1-C3C2-53B5-A542D401E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9987-93E0-3740-B665-80F73E054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5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A9FF9C-F99C-B89B-1E66-35B8B207D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E857-B793-5243-A94B-1E6E07CDD27A}" type="datetime1">
              <a:rPr lang="en-IE" smtClean="0"/>
              <a:t>06/09/2022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D96CA7-CE74-D837-7AA0-F80BDC59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E4532-DCEC-B8B7-9E1C-682777BF1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9987-93E0-3740-B665-80F73E054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69B37-E647-D2C8-7D8E-B4861A829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BF7FD-7E51-68D3-27A8-EA6447948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E6AF1-BBBA-B43E-787B-74DB2000F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D1A92-F6C4-42DA-4B69-C758ADBB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9611-5033-AE45-9385-859E1BAE3805}" type="datetime1">
              <a:rPr lang="en-IE" smtClean="0"/>
              <a:t>06/09/2022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D9DC7-B4C6-CFE7-2112-2A69632AC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D33E3-6469-F6BB-727E-C59D12FA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9987-93E0-3740-B665-80F73E054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F42F-13AA-229B-8BAD-E0695E968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E411F0-2E03-55A9-0548-8164B0F00C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08E49-5368-0673-090C-2785C5163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CC300-371D-2271-5373-23A7E07C7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764D-66B2-1544-9018-5C9AF7E822E6}" type="datetime1">
              <a:rPr lang="en-IE" smtClean="0"/>
              <a:t>06/09/2022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774BF-20FF-80E7-D5E6-2F6E5BEB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92EAA-823F-70DC-B41F-C8F83FBA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9987-93E0-3740-B665-80F73E054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2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BA8BA6-AE45-956F-2C46-7D85D1745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AFFF4-5949-67B3-1A8D-99FC8275C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5C2DC-A3DC-9B6E-9101-D65A1EAC2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8BE56-CF8C-744F-867E-46CEDAFE7241}" type="datetime1">
              <a:rPr lang="en-IE" smtClean="0"/>
              <a:t>06/09/2022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A12DF-89A3-8966-24E4-5F7A98414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Meeting Oslo 080922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F9CC6-56CD-CAB5-F47C-20C0A8F5C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39987-93E0-3740-B665-80F73E054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0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80/0284186X.2019.1659996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58CC4-9154-6D37-7BD0-8C056063A3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Proton therapy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BF61B-DF1A-5D6F-9DD5-3DA277A9E7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Meeting Oslo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80EF4-6174-290D-82BB-21751CAFA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</p:spTree>
    <p:extLst>
      <p:ext uri="{BB962C8B-B14F-4D97-AF65-F5344CB8AC3E}">
        <p14:creationId xmlns:p14="http://schemas.microsoft.com/office/powerpoint/2010/main" val="98101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>
            <a:extLst>
              <a:ext uri="{FF2B5EF4-FFF2-40B4-BE49-F238E27FC236}">
                <a16:creationId xmlns:a16="http://schemas.microsoft.com/office/drawing/2014/main" id="{7F4DBA95-4571-9842-870D-8C67823F6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8413"/>
            <a:ext cx="9144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kstboks 1">
            <a:extLst>
              <a:ext uri="{FF2B5EF4-FFF2-40B4-BE49-F238E27FC236}">
                <a16:creationId xmlns:a16="http://schemas.microsoft.com/office/drawing/2014/main" id="{843ECB4B-2D83-2740-B7AD-A796E829E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351" y="1692275"/>
            <a:ext cx="1647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800"/>
              <a:t>Pituitary gland</a:t>
            </a:r>
          </a:p>
        </p:txBody>
      </p:sp>
      <p:pic>
        <p:nvPicPr>
          <p:cNvPr id="20483" name="Pladsholder til indhold 6">
            <a:extLst>
              <a:ext uri="{FF2B5EF4-FFF2-40B4-BE49-F238E27FC236}">
                <a16:creationId xmlns:a16="http://schemas.microsoft.com/office/drawing/2014/main" id="{F6E66049-9108-864B-B3D1-7903673B790F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88" y="80964"/>
            <a:ext cx="79375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itel 2">
            <a:extLst>
              <a:ext uri="{FF2B5EF4-FFF2-40B4-BE49-F238E27FC236}">
                <a16:creationId xmlns:a16="http://schemas.microsoft.com/office/drawing/2014/main" id="{5994713F-5A59-2643-AF3A-5F82B04F7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dirty="0" err="1">
                <a:ea typeface="ＭＳ Ｐゴシック" charset="0"/>
              </a:rPr>
              <a:t>Glioma</a:t>
            </a:r>
            <a:r>
              <a:rPr lang="da-DK" dirty="0">
                <a:ea typeface="ＭＳ Ｐゴシック" charset="0"/>
              </a:rPr>
              <a:t> gr III </a:t>
            </a:r>
            <a:r>
              <a:rPr lang="da-DK" dirty="0" err="1">
                <a:ea typeface="ＭＳ Ｐゴシック" charset="0"/>
              </a:rPr>
              <a:t>adult</a:t>
            </a:r>
            <a:r>
              <a:rPr lang="da-DK" dirty="0">
                <a:ea typeface="ＭＳ Ｐゴシック" charset="0"/>
              </a:rPr>
              <a:t> patient</a:t>
            </a:r>
          </a:p>
        </p:txBody>
      </p:sp>
      <p:sp>
        <p:nvSpPr>
          <p:cNvPr id="20485" name="TextBox 6">
            <a:extLst>
              <a:ext uri="{FF2B5EF4-FFF2-40B4-BE49-F238E27FC236}">
                <a16:creationId xmlns:a16="http://schemas.microsoft.com/office/drawing/2014/main" id="{2B31074A-E077-0540-8308-05F30A510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6165851"/>
            <a:ext cx="1325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a-DK" sz="1400" i="1"/>
              <a:t>Morten Høyer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163FEF-E12A-8B59-97D7-1EB9D7B8C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err="1"/>
              <a:t>Clinical</a:t>
            </a:r>
            <a:r>
              <a:rPr lang="da-DK" dirty="0"/>
              <a:t> studies: </a:t>
            </a:r>
            <a:r>
              <a:rPr lang="da-DK" dirty="0" err="1"/>
              <a:t>effect</a:t>
            </a:r>
            <a:r>
              <a:rPr lang="da-DK" dirty="0"/>
              <a:t> of proton RT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Local </a:t>
            </a:r>
            <a:r>
              <a:rPr lang="da-DK" dirty="0" err="1"/>
              <a:t>control</a:t>
            </a:r>
            <a:r>
              <a:rPr lang="da-DK" dirty="0"/>
              <a:t> with proton- and </a:t>
            </a:r>
            <a:r>
              <a:rPr lang="da-DK" dirty="0" err="1"/>
              <a:t>photon</a:t>
            </a:r>
            <a:r>
              <a:rPr lang="da-DK" dirty="0"/>
              <a:t> RT is the same in standard </a:t>
            </a:r>
            <a:r>
              <a:rPr lang="da-DK" dirty="0" err="1"/>
              <a:t>risk</a:t>
            </a:r>
            <a:r>
              <a:rPr lang="da-DK" dirty="0"/>
              <a:t> </a:t>
            </a:r>
            <a:r>
              <a:rPr lang="da-DK" dirty="0" err="1"/>
              <a:t>medulloblastoma</a:t>
            </a:r>
            <a:endParaRPr lang="da-DK" dirty="0"/>
          </a:p>
          <a:p>
            <a:r>
              <a:rPr lang="en-US" altLang="da-DK" sz="1600" b="1" i="1" dirty="0">
                <a:solidFill>
                  <a:srgbClr val="FF0000"/>
                </a:solidFill>
              </a:rPr>
              <a:t>IJROBP 2016;94(1):133-8</a:t>
            </a:r>
          </a:p>
          <a:p>
            <a:r>
              <a:rPr lang="da-DK" dirty="0"/>
              <a:t>Pattern of </a:t>
            </a:r>
            <a:r>
              <a:rPr lang="da-DK" dirty="0" err="1"/>
              <a:t>failure</a:t>
            </a:r>
            <a:r>
              <a:rPr lang="da-DK" dirty="0"/>
              <a:t> in </a:t>
            </a:r>
            <a:r>
              <a:rPr lang="da-DK" dirty="0" err="1"/>
              <a:t>medulloblastoma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similar</a:t>
            </a:r>
            <a:r>
              <a:rPr lang="da-DK" dirty="0"/>
              <a:t> </a:t>
            </a:r>
            <a:r>
              <a:rPr lang="da-DK" dirty="0" err="1"/>
              <a:t>after</a:t>
            </a:r>
            <a:r>
              <a:rPr lang="da-DK" dirty="0"/>
              <a:t> proton- and </a:t>
            </a:r>
            <a:r>
              <a:rPr lang="da-DK" dirty="0" err="1"/>
              <a:t>photon</a:t>
            </a:r>
            <a:r>
              <a:rPr lang="da-DK" dirty="0"/>
              <a:t> </a:t>
            </a:r>
            <a:r>
              <a:rPr lang="da-DK" dirty="0" err="1"/>
              <a:t>treatment</a:t>
            </a:r>
            <a:endParaRPr lang="da-DK" dirty="0"/>
          </a:p>
          <a:p>
            <a:r>
              <a:rPr lang="en-US" sz="1600" b="1" i="1" dirty="0">
                <a:solidFill>
                  <a:srgbClr val="FF0000"/>
                </a:solidFill>
              </a:rPr>
              <a:t>Sethi et al, IJROBP. 2014;88(3):655-663</a:t>
            </a:r>
            <a:endParaRPr lang="da-DK" sz="1600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D48233-7C44-121F-268A-24CE93A4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</p:spTree>
    <p:extLst>
      <p:ext uri="{BB962C8B-B14F-4D97-AF65-F5344CB8AC3E}">
        <p14:creationId xmlns:p14="http://schemas.microsoft.com/office/powerpoint/2010/main" val="329680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err="1"/>
              <a:t>Neurocognition</a:t>
            </a:r>
            <a:r>
              <a:rPr lang="da-DK" dirty="0"/>
              <a:t> </a:t>
            </a:r>
            <a:r>
              <a:rPr lang="da-DK" dirty="0" err="1"/>
              <a:t>after</a:t>
            </a:r>
            <a:r>
              <a:rPr lang="da-DK" dirty="0"/>
              <a:t> </a:t>
            </a:r>
            <a:r>
              <a:rPr lang="da-DK" dirty="0" err="1"/>
              <a:t>focal</a:t>
            </a:r>
            <a:r>
              <a:rPr lang="da-DK" dirty="0"/>
              <a:t> RT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C9A2483-7340-4E49-9770-4F07E3116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317" y="1417639"/>
            <a:ext cx="5029542" cy="21759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1A8D7DD-3853-C64B-8066-19A6405D92DA}"/>
              </a:ext>
            </a:extLst>
          </p:cNvPr>
          <p:cNvSpPr txBox="1"/>
          <p:nvPr/>
        </p:nvSpPr>
        <p:spPr>
          <a:xfrm>
            <a:off x="7137010" y="1671404"/>
            <a:ext cx="3228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 proton CSI</a:t>
            </a:r>
          </a:p>
          <a:p>
            <a:r>
              <a:rPr lang="en-US" dirty="0"/>
              <a:t>31 proton </a:t>
            </a:r>
            <a:r>
              <a:rPr lang="en-US" dirty="0" err="1"/>
              <a:t>fokal</a:t>
            </a:r>
            <a:r>
              <a:rPr lang="en-US" dirty="0"/>
              <a:t> RT</a:t>
            </a:r>
          </a:p>
          <a:p>
            <a:r>
              <a:rPr lang="en-US" dirty="0"/>
              <a:t>40 surgery only </a:t>
            </a:r>
          </a:p>
          <a:p>
            <a:r>
              <a:rPr lang="en-US" dirty="0"/>
              <a:t>6 </a:t>
            </a:r>
            <a:r>
              <a:rPr lang="en-US" dirty="0" err="1"/>
              <a:t>yrs</a:t>
            </a:r>
            <a:r>
              <a:rPr lang="en-US" dirty="0"/>
              <a:t> neurocognitive follow up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BA2391D-B270-E24E-8103-E7AD5CA8E5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84"/>
          <a:stretch/>
        </p:blipFill>
        <p:spPr>
          <a:xfrm>
            <a:off x="1733550" y="3847304"/>
            <a:ext cx="8724900" cy="99145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BB2E58-E242-2873-0971-5FEAD91FF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</p:spTree>
    <p:extLst>
      <p:ext uri="{BB962C8B-B14F-4D97-AF65-F5344CB8AC3E}">
        <p14:creationId xmlns:p14="http://schemas.microsoft.com/office/powerpoint/2010/main" val="2200975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BC53386-0F1B-6D44-A86C-640D2029A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536877"/>
            <a:ext cx="8229600" cy="2544845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88EC307-F969-7340-88B0-EC857252C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B52373-7040-F648-BC32-E0DB856B8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040" y="3111354"/>
            <a:ext cx="6450623" cy="342755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6737DE-69EB-774D-BAFD-54F215A5F652}"/>
              </a:ext>
            </a:extLst>
          </p:cNvPr>
          <p:cNvCxnSpPr/>
          <p:nvPr/>
        </p:nvCxnSpPr>
        <p:spPr>
          <a:xfrm>
            <a:off x="5856849" y="3671668"/>
            <a:ext cx="22226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A71C25-1EAF-AB40-A1D6-C95A0500F40E}"/>
              </a:ext>
            </a:extLst>
          </p:cNvPr>
          <p:cNvCxnSpPr/>
          <p:nvPr/>
        </p:nvCxnSpPr>
        <p:spPr>
          <a:xfrm>
            <a:off x="6377354" y="5064369"/>
            <a:ext cx="264472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C6BD78-7DB6-BB41-8B50-D47B2D95D8C3}"/>
              </a:ext>
            </a:extLst>
          </p:cNvPr>
          <p:cNvCxnSpPr/>
          <p:nvPr/>
        </p:nvCxnSpPr>
        <p:spPr>
          <a:xfrm>
            <a:off x="2987039" y="5345723"/>
            <a:ext cx="626012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7064106-B2C1-B84E-810F-10557E1C9AF8}"/>
              </a:ext>
            </a:extLst>
          </p:cNvPr>
          <p:cNvCxnSpPr/>
          <p:nvPr/>
        </p:nvCxnSpPr>
        <p:spPr>
          <a:xfrm>
            <a:off x="2987040" y="5613009"/>
            <a:ext cx="630232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8EB25C-7077-7849-BDA3-716E3909A7E8}"/>
              </a:ext>
            </a:extLst>
          </p:cNvPr>
          <p:cNvCxnSpPr/>
          <p:nvPr/>
        </p:nvCxnSpPr>
        <p:spPr>
          <a:xfrm>
            <a:off x="2987039" y="5894363"/>
            <a:ext cx="616165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5841D-7D17-4044-AB84-C85528FA4FE9}"/>
              </a:ext>
            </a:extLst>
          </p:cNvPr>
          <p:cNvCxnSpPr/>
          <p:nvPr/>
        </p:nvCxnSpPr>
        <p:spPr>
          <a:xfrm>
            <a:off x="2987040" y="6147582"/>
            <a:ext cx="585216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D47BA23-A1FA-4C4F-9587-5F26F4310EB5}"/>
              </a:ext>
            </a:extLst>
          </p:cNvPr>
          <p:cNvCxnSpPr/>
          <p:nvPr/>
        </p:nvCxnSpPr>
        <p:spPr>
          <a:xfrm>
            <a:off x="2987039" y="6382238"/>
            <a:ext cx="471267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544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325165-6CF6-BE40-A264-9CCFEE22B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3094434"/>
            <a:ext cx="8229600" cy="1855227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4B003C-D297-D24C-AF02-8E082052A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71220"/>
            <a:ext cx="6309360" cy="296258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53EAD8-99BE-80A4-A82F-005C01449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</p:spTree>
    <p:extLst>
      <p:ext uri="{BB962C8B-B14F-4D97-AF65-F5344CB8AC3E}">
        <p14:creationId xmlns:p14="http://schemas.microsoft.com/office/powerpoint/2010/main" val="1050374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325165-6CF6-BE40-A264-9CCFEE22B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3094434"/>
            <a:ext cx="8229600" cy="1855227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1F157C-7A35-404B-87F3-5E3CDA052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5202878"/>
            <a:ext cx="8496300" cy="1346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4B003C-D297-D24C-AF02-8E082052A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71220"/>
            <a:ext cx="6309360" cy="296258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DE60C0-D67C-B4C8-2CDE-CEDF6FD8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</p:spTree>
    <p:extLst>
      <p:ext uri="{BB962C8B-B14F-4D97-AF65-F5344CB8AC3E}">
        <p14:creationId xmlns:p14="http://schemas.microsoft.com/office/powerpoint/2010/main" val="2617789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82123-E279-5E22-157A-A8DBFB9DD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 of Proton 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73273-3D18-CD9C-B02C-5B76DD716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 delays because of non availability</a:t>
            </a:r>
          </a:p>
          <a:p>
            <a:endParaRPr lang="en-US" dirty="0"/>
          </a:p>
          <a:p>
            <a:r>
              <a:rPr lang="en-US" dirty="0"/>
              <a:t>Protons have a very precise range</a:t>
            </a:r>
          </a:p>
          <a:p>
            <a:pPr lvl="1"/>
            <a:r>
              <a:rPr lang="en-US" dirty="0"/>
              <a:t>disadvantage for moving targets (breathing, thorax, abdomen) </a:t>
            </a:r>
          </a:p>
          <a:p>
            <a:pPr lvl="1"/>
            <a:r>
              <a:rPr lang="en-US" dirty="0"/>
              <a:t>sensible for changes in anatomy (weight loss, CSF leaks, air when treating the abdomen, pelvis …)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If metal or other material is in the treatment path, it is important for the physicists to know what it consists of to calculate the </a:t>
            </a:r>
            <a:r>
              <a:rPr lang="en-US" dirty="0" err="1"/>
              <a:t>beampath</a:t>
            </a:r>
            <a:r>
              <a:rPr lang="en-US" dirty="0"/>
              <a:t> correctly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4BC16-3149-EAF9-8C70-81788A3B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</p:spTree>
    <p:extLst>
      <p:ext uri="{BB962C8B-B14F-4D97-AF65-F5344CB8AC3E}">
        <p14:creationId xmlns:p14="http://schemas.microsoft.com/office/powerpoint/2010/main" val="2830539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4AC95-00F0-8575-289B-80EBCFDFD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RBE at the end of the </a:t>
            </a:r>
            <a:r>
              <a:rPr lang="en-US" dirty="0" err="1"/>
              <a:t>beampath</a:t>
            </a:r>
            <a:r>
              <a:rPr lang="en-US" dirty="0"/>
              <a:t>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88ED4-3C3B-9C13-7D0C-B9FE5EBD2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Normally the effectiveness of protons can be converted by a factor 1.1 to photons</a:t>
            </a:r>
          </a:p>
          <a:p>
            <a:endParaRPr lang="en-US" dirty="0"/>
          </a:p>
          <a:p>
            <a:r>
              <a:rPr lang="en-US" dirty="0"/>
              <a:t>1 proton </a:t>
            </a:r>
            <a:r>
              <a:rPr lang="en-US" dirty="0" err="1"/>
              <a:t>Gy</a:t>
            </a:r>
            <a:r>
              <a:rPr lang="en-US" dirty="0"/>
              <a:t> = 1.1 photon </a:t>
            </a:r>
            <a:r>
              <a:rPr lang="en-US" dirty="0" err="1"/>
              <a:t>Gy</a:t>
            </a:r>
            <a:endParaRPr lang="en-US" dirty="0"/>
          </a:p>
          <a:p>
            <a:endParaRPr lang="en-US" dirty="0"/>
          </a:p>
          <a:p>
            <a:r>
              <a:rPr lang="en-US" dirty="0"/>
              <a:t>Potential for variabilities in RBE at the end</a:t>
            </a:r>
          </a:p>
          <a:p>
            <a:pPr marL="0" indent="0">
              <a:buNone/>
            </a:pPr>
            <a:r>
              <a:rPr lang="en-US" dirty="0"/>
              <a:t>of the beam that can give challenges if </a:t>
            </a:r>
          </a:p>
          <a:p>
            <a:pPr marL="0" indent="0">
              <a:buNone/>
            </a:pPr>
            <a:r>
              <a:rPr lang="en-US" dirty="0"/>
              <a:t>directed at an organ at risk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ABCF0C4-6DF7-2737-B3D8-EBF8D9A1E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162" y="3616037"/>
            <a:ext cx="2603034" cy="172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18064-7912-CB0C-9ED1-986F758E7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</p:spTree>
    <p:extLst>
      <p:ext uri="{BB962C8B-B14F-4D97-AF65-F5344CB8AC3E}">
        <p14:creationId xmlns:p14="http://schemas.microsoft.com/office/powerpoint/2010/main" val="3211647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78352-83DB-DCE6-4683-56B387C1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Increased risk for brainstem necrosis after pediatric proton RT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36AE4-E7BB-43DD-7281-DDF275126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Image changes (transient or irreversible) with or without symptoms have been seen after photon and proton RT with a risk with both modalities &lt; 5% </a:t>
            </a:r>
          </a:p>
          <a:p>
            <a:r>
              <a:rPr lang="en-US" dirty="0"/>
              <a:t>Because of the potential variable RBE the brainstem is a focus for centers delivering proton therapy ( as few beams as possible should abut to the brainstem, careful dose planning, </a:t>
            </a:r>
            <a:r>
              <a:rPr lang="en-IE" sz="1800" b="0" i="0" dirty="0" err="1">
                <a:solidFill>
                  <a:srgbClr val="5B616B"/>
                </a:solidFill>
                <a:effectLst/>
                <a:latin typeface="system-ui"/>
              </a:rPr>
              <a:t>doi</a:t>
            </a:r>
            <a:r>
              <a:rPr lang="en-IE" sz="1800" b="0" i="0" dirty="0">
                <a:solidFill>
                  <a:srgbClr val="5B616B"/>
                </a:solidFill>
                <a:effectLst/>
                <a:latin typeface="system-ui"/>
              </a:rPr>
              <a:t>: 10.1016/j.ijrobp.2018.01.013.</a:t>
            </a:r>
            <a:endParaRPr lang="en-US" sz="1800" dirty="0"/>
          </a:p>
          <a:p>
            <a:r>
              <a:rPr lang="en-US" dirty="0"/>
              <a:t>Recent literature is encouraging, </a:t>
            </a:r>
            <a:r>
              <a:rPr lang="en-IE" sz="19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DOI: </a:t>
            </a:r>
            <a:r>
              <a:rPr lang="en-IE" sz="1900" b="0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  <a:hlinkClick r:id="rId2"/>
              </a:rPr>
              <a:t>10.1080/0284186X.2019.1659996</a:t>
            </a:r>
            <a:endParaRPr lang="en-IE" sz="1900" b="0" i="0" u="sng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r>
              <a:rPr lang="en-IE" b="0" i="0" dirty="0">
                <a:solidFill>
                  <a:srgbClr val="333333"/>
                </a:solidFill>
                <a:effectLst/>
              </a:rPr>
              <a:t>Radiobiological planning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r>
              <a:rPr lang="en-US" dirty="0"/>
              <a:t>European workshop about proton therapy planning regarding pediatric fossa posterior </a:t>
            </a:r>
            <a:r>
              <a:rPr lang="en-US" dirty="0" err="1"/>
              <a:t>tumours</a:t>
            </a:r>
            <a:r>
              <a:rPr lang="en-US" dirty="0"/>
              <a:t> in Aarhus in November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0EA351-3C20-13D8-5B5F-D04CC4029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</p:spTree>
    <p:extLst>
      <p:ext uri="{BB962C8B-B14F-4D97-AF65-F5344CB8AC3E}">
        <p14:creationId xmlns:p14="http://schemas.microsoft.com/office/powerpoint/2010/main" val="1269937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auh.dk/siteassets/presse/pressefotos/matrikler-og-luftfotos/skejby/2104140001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2875062" y="5129785"/>
            <a:ext cx="1368152" cy="648072"/>
          </a:xfrm>
          <a:prstGeom prst="ellipse">
            <a:avLst/>
          </a:prstGeom>
          <a:noFill/>
          <a:ln w="88900">
            <a:solidFill>
              <a:srgbClr val="E0FF2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D030C3-9386-914F-D7E7-7BDB044D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The </a:t>
            </a:r>
            <a:r>
              <a:rPr lang="sv-SE" dirty="0" err="1">
                <a:solidFill>
                  <a:schemeClr val="bg1"/>
                </a:solidFill>
              </a:rPr>
              <a:t>Danish</a:t>
            </a:r>
            <a:r>
              <a:rPr lang="sv-SE" dirty="0">
                <a:solidFill>
                  <a:schemeClr val="bg1"/>
                </a:solidFill>
              </a:rPr>
              <a:t> Centre for </a:t>
            </a:r>
            <a:r>
              <a:rPr lang="sv-SE" dirty="0" err="1">
                <a:solidFill>
                  <a:schemeClr val="bg1"/>
                </a:solidFill>
              </a:rPr>
              <a:t>Particle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Therapy</a:t>
            </a:r>
            <a:r>
              <a:rPr lang="sv-SE" dirty="0">
                <a:solidFill>
                  <a:schemeClr val="bg1"/>
                </a:solidFill>
              </a:rPr>
              <a:t> (DCPT)</a:t>
            </a:r>
            <a:br>
              <a:rPr lang="sv-SE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272B8F-3277-F0CD-B5D7-4BD82E45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030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243BB017-9B06-C544-A8E4-FA3193284D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en-US" dirty="0" err="1"/>
              <a:t>Protontherapy</a:t>
            </a:r>
            <a:r>
              <a:rPr lang="da-DK" altLang="en-US" dirty="0"/>
              <a:t> – </a:t>
            </a:r>
            <a:r>
              <a:rPr lang="da-DK" altLang="en-US" dirty="0" err="1"/>
              <a:t>technical</a:t>
            </a:r>
            <a:r>
              <a:rPr lang="da-DK" altLang="en-US" dirty="0"/>
              <a:t> </a:t>
            </a:r>
            <a:r>
              <a:rPr lang="da-DK" altLang="en-US" dirty="0" err="1"/>
              <a:t>development</a:t>
            </a:r>
            <a:endParaRPr lang="da-DK" altLang="en-US" dirty="0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71B8F34-B2D7-524F-8B08-B70C14E454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da-DK" altLang="en-US" dirty="0"/>
          </a:p>
          <a:p>
            <a:pPr eaLnBrk="1" hangingPunct="1">
              <a:lnSpc>
                <a:spcPct val="90000"/>
              </a:lnSpc>
            </a:pPr>
            <a:r>
              <a:rPr lang="da-DK" altLang="en-US" dirty="0"/>
              <a:t>1954 </a:t>
            </a:r>
            <a:r>
              <a:rPr lang="da-DK" altLang="en-US" dirty="0" err="1"/>
              <a:t>first</a:t>
            </a:r>
            <a:r>
              <a:rPr lang="da-DK" altLang="en-US" dirty="0"/>
              <a:t> </a:t>
            </a:r>
            <a:r>
              <a:rPr lang="da-DK" altLang="en-US" dirty="0" err="1"/>
              <a:t>protontreatment</a:t>
            </a:r>
            <a:r>
              <a:rPr lang="da-DK" altLang="en-US" dirty="0"/>
              <a:t>: </a:t>
            </a:r>
            <a:r>
              <a:rPr lang="da-DK" altLang="en-US" dirty="0" err="1"/>
              <a:t>irradiation</a:t>
            </a:r>
            <a:r>
              <a:rPr lang="da-DK" altLang="en-US" dirty="0"/>
              <a:t> of the </a:t>
            </a:r>
            <a:r>
              <a:rPr lang="da-DK" altLang="en-US" dirty="0" err="1"/>
              <a:t>pituitary</a:t>
            </a:r>
            <a:r>
              <a:rPr lang="da-DK" altLang="en-US" dirty="0"/>
              <a:t> </a:t>
            </a:r>
            <a:r>
              <a:rPr lang="da-DK" altLang="en-US" dirty="0" err="1"/>
              <a:t>gland</a:t>
            </a:r>
            <a:r>
              <a:rPr lang="da-DK" altLang="en-US" dirty="0"/>
              <a:t> as antihormonal </a:t>
            </a:r>
            <a:r>
              <a:rPr lang="da-DK" altLang="en-US" dirty="0" err="1"/>
              <a:t>treatment</a:t>
            </a:r>
            <a:r>
              <a:rPr lang="da-DK" altLang="en-US" dirty="0"/>
              <a:t> for </a:t>
            </a:r>
            <a:r>
              <a:rPr lang="da-DK" altLang="en-US" dirty="0" err="1"/>
              <a:t>breast</a:t>
            </a:r>
            <a:r>
              <a:rPr lang="da-DK" altLang="en-US" dirty="0"/>
              <a:t> cancer (USA)</a:t>
            </a:r>
          </a:p>
          <a:p>
            <a:pPr eaLnBrk="1" hangingPunct="1">
              <a:lnSpc>
                <a:spcPct val="90000"/>
              </a:lnSpc>
            </a:pPr>
            <a:r>
              <a:rPr lang="da-DK" altLang="en-US" dirty="0"/>
              <a:t>1957 </a:t>
            </a:r>
            <a:r>
              <a:rPr lang="da-DK" altLang="en-US" dirty="0" err="1"/>
              <a:t>first</a:t>
            </a:r>
            <a:r>
              <a:rPr lang="da-DK" altLang="en-US" dirty="0"/>
              <a:t> </a:t>
            </a:r>
            <a:r>
              <a:rPr lang="da-DK" altLang="en-US" dirty="0" err="1"/>
              <a:t>protontreatment</a:t>
            </a:r>
            <a:r>
              <a:rPr lang="da-DK" altLang="en-US" dirty="0"/>
              <a:t> in Uppsala</a:t>
            </a:r>
          </a:p>
          <a:p>
            <a:pPr eaLnBrk="1" hangingPunct="1">
              <a:lnSpc>
                <a:spcPct val="90000"/>
              </a:lnSpc>
            </a:pPr>
            <a:r>
              <a:rPr lang="da-DK" altLang="en-US" dirty="0"/>
              <a:t>1990 </a:t>
            </a:r>
            <a:r>
              <a:rPr lang="da-DK" altLang="en-US" dirty="0" err="1"/>
              <a:t>first</a:t>
            </a:r>
            <a:r>
              <a:rPr lang="da-DK" altLang="en-US" dirty="0"/>
              <a:t> </a:t>
            </a:r>
            <a:r>
              <a:rPr lang="da-DK" altLang="en-US" dirty="0" err="1"/>
              <a:t>protontreatment</a:t>
            </a:r>
            <a:r>
              <a:rPr lang="da-DK" altLang="en-US" dirty="0"/>
              <a:t> in a hospital </a:t>
            </a:r>
            <a:r>
              <a:rPr lang="da-DK" altLang="en-US" dirty="0" err="1"/>
              <a:t>environment</a:t>
            </a:r>
            <a:r>
              <a:rPr lang="da-DK" altLang="en-US" dirty="0"/>
              <a:t> (USA)</a:t>
            </a:r>
          </a:p>
          <a:p>
            <a:pPr eaLnBrk="1" hangingPunct="1">
              <a:lnSpc>
                <a:spcPct val="90000"/>
              </a:lnSpc>
            </a:pPr>
            <a:r>
              <a:rPr lang="da-DK" altLang="en-US" dirty="0" err="1"/>
              <a:t>Until</a:t>
            </a:r>
            <a:r>
              <a:rPr lang="da-DK" altLang="en-US" dirty="0"/>
              <a:t> </a:t>
            </a:r>
            <a:r>
              <a:rPr lang="da-DK" altLang="en-US" dirty="0" err="1"/>
              <a:t>now</a:t>
            </a:r>
            <a:r>
              <a:rPr lang="da-DK" altLang="en-US" dirty="0"/>
              <a:t> &gt; 200.000 patients </a:t>
            </a:r>
            <a:r>
              <a:rPr lang="da-DK" altLang="en-US" dirty="0" err="1"/>
              <a:t>treated</a:t>
            </a:r>
            <a:r>
              <a:rPr lang="da-DK" altLang="en-US" dirty="0"/>
              <a:t> </a:t>
            </a:r>
            <a:r>
              <a:rPr lang="da-DK" altLang="en-US" dirty="0" err="1"/>
              <a:t>globally</a:t>
            </a:r>
            <a:r>
              <a:rPr lang="da-DK" altLang="en-US" dirty="0"/>
              <a:t>, </a:t>
            </a:r>
            <a:r>
              <a:rPr lang="da-DK" altLang="en-US" dirty="0" err="1"/>
              <a:t>approximately</a:t>
            </a:r>
            <a:r>
              <a:rPr lang="da-DK" altLang="en-US" dirty="0"/>
              <a:t> 100 </a:t>
            </a:r>
            <a:r>
              <a:rPr lang="da-DK" altLang="en-US" dirty="0" err="1"/>
              <a:t>facilities</a:t>
            </a:r>
            <a:r>
              <a:rPr lang="da-DK" altLang="en-US" dirty="0"/>
              <a:t> </a:t>
            </a:r>
            <a:r>
              <a:rPr lang="da-DK" altLang="en-US" dirty="0" err="1"/>
              <a:t>worldwide</a:t>
            </a:r>
            <a:endParaRPr lang="da-DK" altLang="en-US" dirty="0"/>
          </a:p>
          <a:p>
            <a:pPr eaLnBrk="1" hangingPunct="1">
              <a:lnSpc>
                <a:spcPct val="90000"/>
              </a:lnSpc>
            </a:pPr>
            <a:endParaRPr lang="da-DK" altLang="en-US" dirty="0"/>
          </a:p>
          <a:p>
            <a:pPr eaLnBrk="1" hangingPunct="1">
              <a:lnSpc>
                <a:spcPct val="90000"/>
              </a:lnSpc>
            </a:pPr>
            <a:r>
              <a:rPr lang="da-DK" altLang="en-US" dirty="0"/>
              <a:t>Nordic </a:t>
            </a:r>
            <a:r>
              <a:rPr lang="da-DK" altLang="en-US" dirty="0" err="1"/>
              <a:t>countries</a:t>
            </a:r>
            <a:r>
              <a:rPr lang="da-DK" altLang="en-US" dirty="0"/>
              <a:t>: Uppsala, Aarhus, </a:t>
            </a:r>
            <a:r>
              <a:rPr lang="da-DK" altLang="en-US" dirty="0" err="1"/>
              <a:t>soon</a:t>
            </a:r>
            <a:r>
              <a:rPr lang="da-DK" altLang="en-US" dirty="0"/>
              <a:t> </a:t>
            </a:r>
            <a:r>
              <a:rPr lang="da-DK" altLang="en-US" dirty="0" err="1"/>
              <a:t>also</a:t>
            </a:r>
            <a:r>
              <a:rPr lang="da-DK" altLang="en-US" dirty="0"/>
              <a:t> Oslo and Bergen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DFB017-02C4-875F-5397-F42E85F54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07" name="Lige forbindelse 3"/>
          <p:cNvCxnSpPr>
            <a:cxnSpLocks noChangeShapeType="1"/>
          </p:cNvCxnSpPr>
          <p:nvPr/>
        </p:nvCxnSpPr>
        <p:spPr bwMode="auto">
          <a:xfrm>
            <a:off x="4224338" y="3716338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F74CEB5-EB20-03BD-2111-2A4FBC34D9AB}"/>
              </a:ext>
            </a:extLst>
          </p:cNvPr>
          <p:cNvCxnSpPr/>
          <p:nvPr/>
        </p:nvCxnSpPr>
        <p:spPr>
          <a:xfrm>
            <a:off x="1800225" y="2400300"/>
            <a:ext cx="1743075" cy="5286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B7ED398-D8A5-6892-21EE-9A6AED75F52D}"/>
              </a:ext>
            </a:extLst>
          </p:cNvPr>
          <p:cNvSpPr txBox="1"/>
          <p:nvPr/>
        </p:nvSpPr>
        <p:spPr>
          <a:xfrm>
            <a:off x="247649" y="2215634"/>
            <a:ext cx="1414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Cyclotrone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FC2292-AFDB-5C5F-3B95-84ADAFF62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</p:spTree>
    <p:extLst>
      <p:ext uri="{BB962C8B-B14F-4D97-AF65-F5344CB8AC3E}">
        <p14:creationId xmlns:p14="http://schemas.microsoft.com/office/powerpoint/2010/main" val="66034245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56F4753-7F98-C6CA-1F82-319BE945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pediatric experience</a:t>
            </a:r>
            <a:br>
              <a:rPr lang="en-US" dirty="0"/>
            </a:br>
            <a:r>
              <a:rPr lang="en-US" dirty="0"/>
              <a:t>at the DCPT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58" y="-1"/>
            <a:ext cx="5536742" cy="6399125"/>
          </a:xfrm>
        </p:spPr>
      </p:pic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D241019-C9EC-A736-0D83-0DC2953B1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8240" y="2348932"/>
            <a:ext cx="4937760" cy="369417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Start January 2019 </a:t>
            </a:r>
          </a:p>
          <a:p>
            <a:r>
              <a:rPr lang="en-US" dirty="0"/>
              <a:t>Treatment of first child August 2019</a:t>
            </a:r>
          </a:p>
          <a:p>
            <a:r>
              <a:rPr lang="en-US" dirty="0"/>
              <a:t>Jan 2019-1</a:t>
            </a:r>
            <a:r>
              <a:rPr lang="en-US" baseline="30000" dirty="0"/>
              <a:t>st</a:t>
            </a:r>
            <a:r>
              <a:rPr lang="en-US" dirty="0"/>
              <a:t> quarter 2022 treatment of 546 patients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60419D-1D20-16CD-2239-18030CAE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</p:spTree>
    <p:extLst>
      <p:ext uri="{BB962C8B-B14F-4D97-AF65-F5344CB8AC3E}">
        <p14:creationId xmlns:p14="http://schemas.microsoft.com/office/powerpoint/2010/main" val="1753065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85524"/>
            <a:ext cx="10080000" cy="899766"/>
          </a:xfrm>
        </p:spPr>
        <p:txBody>
          <a:bodyPr/>
          <a:lstStyle/>
          <a:p>
            <a:r>
              <a:rPr lang="da-DK" dirty="0"/>
              <a:t>Main tumor </a:t>
            </a:r>
            <a:r>
              <a:rPr lang="da-DK" dirty="0" err="1"/>
              <a:t>groups</a:t>
            </a:r>
            <a:endParaRPr lang="en-AU" dirty="0"/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idx="1"/>
          </p:nvPr>
        </p:nvGraphicFramePr>
        <p:xfrm>
          <a:off x="720538" y="1629269"/>
          <a:ext cx="10079588" cy="4560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ladsholder til indhold 6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379" y="45506"/>
            <a:ext cx="1583719" cy="88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869EDC-2C0F-1652-C6F3-F6188E2BFDAC}"/>
              </a:ext>
            </a:extLst>
          </p:cNvPr>
          <p:cNvSpPr txBox="1"/>
          <p:nvPr/>
        </p:nvSpPr>
        <p:spPr>
          <a:xfrm>
            <a:off x="10608281" y="2300288"/>
            <a:ext cx="15837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Others:</a:t>
            </a:r>
          </a:p>
          <a:p>
            <a:r>
              <a:rPr lang="en-US" dirty="0"/>
              <a:t>Lymphoma</a:t>
            </a:r>
          </a:p>
          <a:p>
            <a:r>
              <a:rPr lang="en-US" dirty="0"/>
              <a:t>Seminoma</a:t>
            </a:r>
          </a:p>
          <a:p>
            <a:r>
              <a:rPr lang="en-US" dirty="0"/>
              <a:t>Cervical cancer (LN)</a:t>
            </a:r>
          </a:p>
          <a:p>
            <a:r>
              <a:rPr lang="en-US" dirty="0" err="1"/>
              <a:t>Oesophagus</a:t>
            </a:r>
            <a:endParaRPr lang="en-US" dirty="0"/>
          </a:p>
          <a:p>
            <a:r>
              <a:rPr lang="en-US" dirty="0"/>
              <a:t>Prostate</a:t>
            </a:r>
          </a:p>
          <a:p>
            <a:r>
              <a:rPr lang="en-US" dirty="0"/>
              <a:t>Liver</a:t>
            </a:r>
          </a:p>
          <a:p>
            <a:endParaRPr lang="en-US" dirty="0"/>
          </a:p>
          <a:p>
            <a:r>
              <a:rPr lang="en-US" i="1" dirty="0"/>
              <a:t>Lung</a:t>
            </a:r>
          </a:p>
        </p:txBody>
      </p:sp>
    </p:spTree>
    <p:extLst>
      <p:ext uri="{BB962C8B-B14F-4D97-AF65-F5344CB8AC3E}">
        <p14:creationId xmlns:p14="http://schemas.microsoft.com/office/powerpoint/2010/main" val="1567737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63BFA98-57D8-19ED-EE92-91F9D2203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357" y="1907381"/>
            <a:ext cx="5490554" cy="3350419"/>
          </a:xfr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51B192B0-D064-D538-CAE7-948BF71E3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907381"/>
            <a:ext cx="5568520" cy="33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18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2011"/>
            <a:ext cx="8229600" cy="1143000"/>
          </a:xfrm>
        </p:spPr>
        <p:txBody>
          <a:bodyPr/>
          <a:lstStyle/>
          <a:p>
            <a:r>
              <a:rPr lang="en-US" dirty="0" err="1"/>
              <a:t>Organisation</a:t>
            </a:r>
            <a:r>
              <a:rPr lang="en-US" dirty="0"/>
              <a:t> of pediatric 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533410" y="2128838"/>
            <a:ext cx="4510828" cy="4194100"/>
          </a:xfrm>
        </p:spPr>
        <p:txBody>
          <a:bodyPr>
            <a:normAutofit fontScale="70000" lnSpcReduction="20000"/>
          </a:bodyPr>
          <a:lstStyle/>
          <a:p>
            <a:r>
              <a:rPr lang="en-US" sz="3300" dirty="0"/>
              <a:t>Dedicated treatment teams </a:t>
            </a:r>
          </a:p>
          <a:p>
            <a:r>
              <a:rPr lang="en-US" sz="3300" dirty="0" err="1"/>
              <a:t>Childfriendly</a:t>
            </a:r>
            <a:r>
              <a:rPr lang="en-US" sz="3300" dirty="0"/>
              <a:t> environment</a:t>
            </a:r>
          </a:p>
          <a:p>
            <a:r>
              <a:rPr lang="en-US" sz="3300" dirty="0"/>
              <a:t>Tight collaboration with the pediatric oncologists, shared consultations etc.</a:t>
            </a:r>
          </a:p>
          <a:p>
            <a:r>
              <a:rPr lang="en-US" sz="3300" dirty="0"/>
              <a:t>Very flexible anesthesia team, Propofol, recovery room in DCPT</a:t>
            </a:r>
          </a:p>
          <a:p>
            <a:r>
              <a:rPr lang="en-US" sz="3300" dirty="0"/>
              <a:t>Physiotherapy, ergotherapy and psychological support in the pediatric department if indicated</a:t>
            </a:r>
          </a:p>
          <a:p>
            <a:r>
              <a:rPr lang="en-US" sz="3300" dirty="0"/>
              <a:t>“Hands on Day”</a:t>
            </a:r>
          </a:p>
          <a:p>
            <a:r>
              <a:rPr lang="en-US" sz="3300" dirty="0"/>
              <a:t>3 D-cinema</a:t>
            </a:r>
          </a:p>
          <a:p>
            <a:r>
              <a:rPr lang="en-US" sz="3300" dirty="0" err="1"/>
              <a:t>Trykfondens</a:t>
            </a:r>
            <a:r>
              <a:rPr lang="en-US" sz="3300" dirty="0"/>
              <a:t> family house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3E6D73-A2CC-A75F-CE29-153F79122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74693">
            <a:off x="422700" y="1872297"/>
            <a:ext cx="2216150" cy="20118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925D1B-6424-1D82-771F-0DB40CB1B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775" y="4311428"/>
            <a:ext cx="3735387" cy="21070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DB5B02-2F45-5D7A-5F95-A8BDC9CEAC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17" t="15731" r="39708" b="7823"/>
          <a:stretch/>
        </p:blipFill>
        <p:spPr>
          <a:xfrm>
            <a:off x="3626958" y="1734619"/>
            <a:ext cx="1917334" cy="211570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145857-A563-5464-2685-62A8A0DB6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</p:spTree>
    <p:extLst>
      <p:ext uri="{BB962C8B-B14F-4D97-AF65-F5344CB8AC3E}">
        <p14:creationId xmlns:p14="http://schemas.microsoft.com/office/powerpoint/2010/main" val="1236483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audits / protocols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4151376"/>
          </a:xfrm>
        </p:spPr>
        <p:txBody>
          <a:bodyPr>
            <a:normAutofit fontScale="55000" lnSpcReduction="20000"/>
          </a:bodyPr>
          <a:lstStyle/>
          <a:p>
            <a:pPr marL="457200" lvl="1" indent="0">
              <a:buNone/>
            </a:pPr>
            <a:endParaRPr lang="en-US" dirty="0"/>
          </a:p>
          <a:p>
            <a:pPr lvl="2"/>
            <a:r>
              <a:rPr lang="en-US" sz="3800" dirty="0"/>
              <a:t>PNET 5 (closed)</a:t>
            </a:r>
          </a:p>
          <a:p>
            <a:pPr lvl="2"/>
            <a:r>
              <a:rPr lang="en-US" sz="3800" b="1" dirty="0"/>
              <a:t>HR-MB</a:t>
            </a:r>
          </a:p>
          <a:p>
            <a:pPr lvl="2"/>
            <a:r>
              <a:rPr lang="en-US" sz="3800" b="1" dirty="0"/>
              <a:t>Ependymoma II</a:t>
            </a:r>
            <a:endParaRPr lang="en-US" sz="3800" b="1" i="1" dirty="0"/>
          </a:p>
          <a:p>
            <a:pPr lvl="2"/>
            <a:r>
              <a:rPr lang="en-US" sz="3800" b="1" dirty="0"/>
              <a:t>Far RMS</a:t>
            </a:r>
          </a:p>
          <a:p>
            <a:pPr lvl="2"/>
            <a:r>
              <a:rPr lang="en-US" sz="3800" b="1" dirty="0"/>
              <a:t>SIOPEN II</a:t>
            </a:r>
          </a:p>
          <a:p>
            <a:pPr lvl="2"/>
            <a:r>
              <a:rPr lang="en-US" sz="3800" b="1" dirty="0"/>
              <a:t>Umbrella</a:t>
            </a:r>
          </a:p>
          <a:p>
            <a:pPr lvl="2"/>
            <a:r>
              <a:rPr lang="en-US" sz="3800" b="1" i="1" dirty="0"/>
              <a:t>AT-RT (not yet activated)</a:t>
            </a:r>
          </a:p>
          <a:p>
            <a:pPr lvl="2"/>
            <a:r>
              <a:rPr lang="en-US" sz="3800" dirty="0"/>
              <a:t>HARMONIC</a:t>
            </a:r>
          </a:p>
          <a:p>
            <a:pPr lvl="2"/>
            <a:r>
              <a:rPr lang="en-US" sz="3800" dirty="0"/>
              <a:t>Several national research protocols on neurocognition, image changes, neurovascular changes, musculoskeletal changes after pediatric 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A76BE-52D4-7EBD-8486-0D699353BF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All </a:t>
            </a:r>
            <a:r>
              <a:rPr lang="en-US" dirty="0" err="1"/>
              <a:t>doseplans</a:t>
            </a:r>
            <a:r>
              <a:rPr lang="en-US" dirty="0"/>
              <a:t> are reviewed</a:t>
            </a:r>
          </a:p>
          <a:p>
            <a:pPr lvl="1"/>
            <a:r>
              <a:rPr lang="en-US" dirty="0"/>
              <a:t>National conference</a:t>
            </a:r>
          </a:p>
          <a:p>
            <a:pPr lvl="1"/>
            <a:r>
              <a:rPr lang="en-US" dirty="0"/>
              <a:t>Biweekly Swedish conference</a:t>
            </a:r>
          </a:p>
          <a:p>
            <a:pPr lvl="1"/>
            <a:r>
              <a:rPr lang="en-US" dirty="0"/>
              <a:t>QUARTET ( if in protocol)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EFE70-D1A2-DCE8-4CE9-9CB93AD54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</p:spTree>
    <p:extLst>
      <p:ext uri="{BB962C8B-B14F-4D97-AF65-F5344CB8AC3E}">
        <p14:creationId xmlns:p14="http://schemas.microsoft.com/office/powerpoint/2010/main" val="3543599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9-05-02 at 9.56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5043732" cy="68909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69324" y="27548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Screen Shot 2019-05-02 at 10.02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263" y="1155700"/>
            <a:ext cx="3039554" cy="4004136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</p:spTree>
    <p:extLst>
      <p:ext uri="{BB962C8B-B14F-4D97-AF65-F5344CB8AC3E}">
        <p14:creationId xmlns:p14="http://schemas.microsoft.com/office/powerpoint/2010/main" val="116349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49EE79F2-02E5-0E40-89E4-27976C114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4" y="1233489"/>
            <a:ext cx="6643687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0DD834-442B-63C0-A741-0CD78D366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0B4B9D81-DC97-8A46-B827-E00006DD7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4" y="1558925"/>
            <a:ext cx="665797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5" name="TextBox 2">
            <a:extLst>
              <a:ext uri="{FF2B5EF4-FFF2-40B4-BE49-F238E27FC236}">
                <a16:creationId xmlns:a16="http://schemas.microsoft.com/office/drawing/2014/main" id="{B537B0AA-252F-5A4B-A7D2-7BCBC19AD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6092825"/>
            <a:ext cx="744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1800">
                <a:latin typeface="Arial" panose="020B0604020202020204" pitchFamily="34" charset="0"/>
              </a:rPr>
              <a:t>IMRT</a:t>
            </a:r>
          </a:p>
        </p:txBody>
      </p:sp>
      <p:sp>
        <p:nvSpPr>
          <p:cNvPr id="54276" name="TextBox 3">
            <a:extLst>
              <a:ext uri="{FF2B5EF4-FFF2-40B4-BE49-F238E27FC236}">
                <a16:creationId xmlns:a16="http://schemas.microsoft.com/office/drawing/2014/main" id="{5F0ED233-8710-8B4C-BA1A-EDD436CF8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6092825"/>
            <a:ext cx="97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1800">
                <a:latin typeface="Arial" panose="020B0604020202020204" pitchFamily="34" charset="0"/>
              </a:rPr>
              <a:t>Protons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776231-6D6B-2E4F-9FCC-FB23AF19C809}"/>
              </a:ext>
            </a:extLst>
          </p:cNvPr>
          <p:cNvCxnSpPr/>
          <p:nvPr/>
        </p:nvCxnSpPr>
        <p:spPr>
          <a:xfrm>
            <a:off x="4727576" y="4076701"/>
            <a:ext cx="288925" cy="2016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4278" name="Picture 3">
            <a:extLst>
              <a:ext uri="{FF2B5EF4-FFF2-40B4-BE49-F238E27FC236}">
                <a16:creationId xmlns:a16="http://schemas.microsoft.com/office/drawing/2014/main" id="{E1A221AC-051C-8440-940E-684258046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3756025"/>
            <a:ext cx="2139950" cy="27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9" name="Rectangle 4">
            <a:extLst>
              <a:ext uri="{FF2B5EF4-FFF2-40B4-BE49-F238E27FC236}">
                <a16:creationId xmlns:a16="http://schemas.microsoft.com/office/drawing/2014/main" id="{4C221732-688B-4345-8D0D-C769D9BB4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6172200"/>
            <a:ext cx="1073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a-DK" altLang="en-US" b="1">
                <a:solidFill>
                  <a:srgbClr val="FF0000"/>
                </a:solidFill>
              </a:rPr>
              <a:t>Highdose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40FC522-12D5-4548-A1DE-2B387D58A1ED}"/>
              </a:ext>
            </a:extLst>
          </p:cNvPr>
          <p:cNvCxnSpPr/>
          <p:nvPr/>
        </p:nvCxnSpPr>
        <p:spPr>
          <a:xfrm flipH="1" flipV="1">
            <a:off x="6672264" y="1412876"/>
            <a:ext cx="2016125" cy="2087563"/>
          </a:xfrm>
          <a:prstGeom prst="straightConnector1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7ED0E6-2F3F-0647-A5E0-9E6AAAE8EF71}"/>
              </a:ext>
            </a:extLst>
          </p:cNvPr>
          <p:cNvCxnSpPr/>
          <p:nvPr/>
        </p:nvCxnSpPr>
        <p:spPr>
          <a:xfrm flipV="1">
            <a:off x="5016500" y="1412876"/>
            <a:ext cx="935038" cy="1584325"/>
          </a:xfrm>
          <a:prstGeom prst="straightConnector1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282" name="TextBox 10">
            <a:extLst>
              <a:ext uri="{FF2B5EF4-FFF2-40B4-BE49-F238E27FC236}">
                <a16:creationId xmlns:a16="http://schemas.microsoft.com/office/drawing/2014/main" id="{4E8A1A1F-0BC8-7D4A-902A-2367C289F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1189039"/>
            <a:ext cx="1401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a-DK" altLang="en-US" b="1">
                <a:solidFill>
                  <a:srgbClr val="0070C0"/>
                </a:solidFill>
              </a:rPr>
              <a:t>Lowdose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7B9D38-E2FD-D340-9BAE-BBE956B6B93F}"/>
              </a:ext>
            </a:extLst>
          </p:cNvPr>
          <p:cNvCxnSpPr/>
          <p:nvPr/>
        </p:nvCxnSpPr>
        <p:spPr>
          <a:xfrm flipH="1" flipV="1">
            <a:off x="6435725" y="2457451"/>
            <a:ext cx="452438" cy="1298575"/>
          </a:xfrm>
          <a:prstGeom prst="straightConnector1">
            <a:avLst/>
          </a:prstGeom>
          <a:ln>
            <a:solidFill>
              <a:srgbClr val="66FF3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284" name="Rectangle 13">
            <a:extLst>
              <a:ext uri="{FF2B5EF4-FFF2-40B4-BE49-F238E27FC236}">
                <a16:creationId xmlns:a16="http://schemas.microsoft.com/office/drawing/2014/main" id="{FD001B48-09EC-F24F-950C-5DFFA7003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01" y="1811339"/>
            <a:ext cx="101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a-DK" altLang="en-US" b="1">
                <a:solidFill>
                  <a:srgbClr val="66FF33"/>
                </a:solidFill>
              </a:rPr>
              <a:t>No  dose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2ADDA2-FDB5-7335-FFDD-53F567C5C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3AE6299F-7CE9-B844-8545-E9618E9CB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dirty="0"/>
              <a:t>Advantage of proton RT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A2C067C4-2F84-9A43-B433-940C7143D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1"/>
            <a:ext cx="8578850" cy="4754563"/>
          </a:xfrm>
        </p:spPr>
        <p:txBody>
          <a:bodyPr/>
          <a:lstStyle/>
          <a:p>
            <a:pPr marL="0" indent="0">
              <a:buNone/>
            </a:pPr>
            <a:endParaRPr lang="da-DK" altLang="da-DK" dirty="0"/>
          </a:p>
          <a:p>
            <a:pPr marL="0" indent="0"/>
            <a:r>
              <a:rPr lang="da-DK" altLang="da-DK" dirty="0" err="1"/>
              <a:t>Less</a:t>
            </a:r>
            <a:r>
              <a:rPr lang="da-DK" altLang="da-DK" dirty="0"/>
              <a:t> </a:t>
            </a:r>
            <a:r>
              <a:rPr lang="da-DK" altLang="da-DK" dirty="0" err="1"/>
              <a:t>dose</a:t>
            </a:r>
            <a:r>
              <a:rPr lang="da-DK" altLang="da-DK" dirty="0"/>
              <a:t> to normal </a:t>
            </a:r>
            <a:r>
              <a:rPr lang="da-DK" altLang="da-DK" dirty="0" err="1"/>
              <a:t>tissue</a:t>
            </a:r>
            <a:endParaRPr lang="da-DK" altLang="da-DK" dirty="0"/>
          </a:p>
          <a:p>
            <a:pPr marL="0" indent="0">
              <a:buNone/>
            </a:pPr>
            <a:endParaRPr lang="da-DK" altLang="da-DK" dirty="0"/>
          </a:p>
          <a:p>
            <a:pPr marL="0" indent="0"/>
            <a:r>
              <a:rPr lang="da-DK" altLang="da-DK" dirty="0"/>
              <a:t>Potential for </a:t>
            </a:r>
            <a:r>
              <a:rPr lang="da-DK" altLang="da-DK" dirty="0" err="1"/>
              <a:t>less</a:t>
            </a:r>
            <a:r>
              <a:rPr lang="da-DK" altLang="da-DK" dirty="0"/>
              <a:t> radiation </a:t>
            </a:r>
            <a:r>
              <a:rPr lang="da-DK" altLang="da-DK" dirty="0" err="1"/>
              <a:t>induced</a:t>
            </a:r>
            <a:endParaRPr lang="da-DK" altLang="da-DK" dirty="0"/>
          </a:p>
          <a:p>
            <a:pPr marL="0" indent="0">
              <a:buNone/>
            </a:pPr>
            <a:r>
              <a:rPr lang="da-DK" altLang="da-DK" dirty="0"/>
              <a:t>    </a:t>
            </a:r>
            <a:r>
              <a:rPr lang="da-DK" altLang="da-DK" dirty="0" err="1"/>
              <a:t>toxicity</a:t>
            </a:r>
            <a:endParaRPr lang="da-DK" altLang="da-DK" dirty="0"/>
          </a:p>
          <a:p>
            <a:pPr lvl="1" eaLnBrk="1" hangingPunct="1">
              <a:lnSpc>
                <a:spcPct val="90000"/>
              </a:lnSpc>
            </a:pPr>
            <a:r>
              <a:rPr lang="da-DK" altLang="da-DK" dirty="0" err="1"/>
              <a:t>Important</a:t>
            </a:r>
            <a:r>
              <a:rPr lang="da-DK" altLang="da-DK" dirty="0"/>
              <a:t> for long time </a:t>
            </a:r>
            <a:r>
              <a:rPr lang="da-DK" altLang="da-DK" dirty="0" err="1"/>
              <a:t>survivors</a:t>
            </a:r>
            <a:endParaRPr lang="da-DK" altLang="da-DK" dirty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da-DK" altLang="da-DK" dirty="0"/>
          </a:p>
          <a:p>
            <a:pPr marL="0" indent="0"/>
            <a:r>
              <a:rPr lang="da-DK" altLang="da-DK" dirty="0"/>
              <a:t>(Potential for </a:t>
            </a:r>
            <a:r>
              <a:rPr lang="da-DK" altLang="da-DK" dirty="0" err="1"/>
              <a:t>dose</a:t>
            </a:r>
            <a:r>
              <a:rPr lang="da-DK" altLang="da-DK" dirty="0"/>
              <a:t> </a:t>
            </a:r>
            <a:r>
              <a:rPr lang="da-DK" altLang="da-DK" dirty="0" err="1"/>
              <a:t>escalation</a:t>
            </a:r>
            <a:r>
              <a:rPr lang="da-DK" altLang="da-DK" dirty="0"/>
              <a:t>)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da-DK" altLang="da-DK" dirty="0"/>
          </a:p>
          <a:p>
            <a:pPr marL="0" indent="0"/>
            <a:endParaRPr lang="da-DK" altLang="da-DK" dirty="0"/>
          </a:p>
          <a:p>
            <a:pPr marL="0" indent="0">
              <a:buNone/>
            </a:pPr>
            <a:endParaRPr lang="da-DK" alt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B1E52-215E-B34B-8746-8C0BAF4E4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Meeting Oslo 080922</a:t>
            </a:r>
            <a:endParaRPr lang="da-DK" dirty="0"/>
          </a:p>
        </p:txBody>
      </p:sp>
      <p:grpSp>
        <p:nvGrpSpPr>
          <p:cNvPr id="56325" name="Group 6">
            <a:extLst>
              <a:ext uri="{FF2B5EF4-FFF2-40B4-BE49-F238E27FC236}">
                <a16:creationId xmlns:a16="http://schemas.microsoft.com/office/drawing/2014/main" id="{1EDD0D6A-A58F-474C-BE22-49533980AE90}"/>
              </a:ext>
            </a:extLst>
          </p:cNvPr>
          <p:cNvGrpSpPr>
            <a:grpSpLocks/>
          </p:cNvGrpSpPr>
          <p:nvPr/>
        </p:nvGrpSpPr>
        <p:grpSpPr bwMode="auto">
          <a:xfrm>
            <a:off x="8688388" y="1412876"/>
            <a:ext cx="1771650" cy="2232025"/>
            <a:chOff x="7164288" y="1412776"/>
            <a:chExt cx="1772151" cy="2232247"/>
          </a:xfrm>
        </p:grpSpPr>
        <p:pic>
          <p:nvPicPr>
            <p:cNvPr id="56326" name="Picture 2">
              <a:extLst>
                <a:ext uri="{FF2B5EF4-FFF2-40B4-BE49-F238E27FC236}">
                  <a16:creationId xmlns:a16="http://schemas.microsoft.com/office/drawing/2014/main" id="{D08EB9A4-83CF-594F-BE1C-3108E97E5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53"/>
            <a:stretch>
              <a:fillRect/>
            </a:stretch>
          </p:blipFill>
          <p:spPr bwMode="auto">
            <a:xfrm>
              <a:off x="7164288" y="1412776"/>
              <a:ext cx="1772151" cy="2232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AA3824-C17B-054D-A7D4-5A0E81AF1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5745" y="3284625"/>
              <a:ext cx="289007" cy="28895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3922EC-114B-D246-90EF-BE3CF9DA2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Meeting Oslo 080922</a:t>
            </a:r>
            <a:endParaRPr lang="da-DK"/>
          </a:p>
        </p:txBody>
      </p:sp>
      <p:pic>
        <p:nvPicPr>
          <p:cNvPr id="59395" name="Picture 2">
            <a:extLst>
              <a:ext uri="{FF2B5EF4-FFF2-40B4-BE49-F238E27FC236}">
                <a16:creationId xmlns:a16="http://schemas.microsoft.com/office/drawing/2014/main" id="{A722331F-01E2-234A-A7E4-1F54CEB1FD47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60"/>
          <a:stretch>
            <a:fillRect/>
          </a:stretch>
        </p:blipFill>
        <p:spPr>
          <a:xfrm>
            <a:off x="5268914" y="1298576"/>
            <a:ext cx="2016125" cy="5413375"/>
          </a:xfrm>
        </p:spPr>
      </p:pic>
      <p:sp>
        <p:nvSpPr>
          <p:cNvPr id="59396" name="TextBox 5">
            <a:extLst>
              <a:ext uri="{FF2B5EF4-FFF2-40B4-BE49-F238E27FC236}">
                <a16:creationId xmlns:a16="http://schemas.microsoft.com/office/drawing/2014/main" id="{68AE7EEF-1E4D-8944-BF2B-35F0BFB93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3" y="1930400"/>
            <a:ext cx="80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solidFill>
                  <a:srgbClr val="000000"/>
                </a:solidFill>
                <a:latin typeface="Arial" panose="020B0604020202020204" pitchFamily="34" charset="0"/>
              </a:rPr>
              <a:t>54 Gy</a:t>
            </a:r>
          </a:p>
        </p:txBody>
      </p:sp>
      <p:sp>
        <p:nvSpPr>
          <p:cNvPr id="59397" name="TextBox 6">
            <a:extLst>
              <a:ext uri="{FF2B5EF4-FFF2-40B4-BE49-F238E27FC236}">
                <a16:creationId xmlns:a16="http://schemas.microsoft.com/office/drawing/2014/main" id="{AF953494-5FCF-1440-92B4-DB81B4F8C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976" y="4264025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solidFill>
                  <a:srgbClr val="000000"/>
                </a:solidFill>
                <a:latin typeface="Arial" panose="020B0604020202020204" pitchFamily="34" charset="0"/>
              </a:rPr>
              <a:t>24-36 Gy</a:t>
            </a:r>
          </a:p>
        </p:txBody>
      </p:sp>
      <p:sp>
        <p:nvSpPr>
          <p:cNvPr id="59398" name="TextBox 7">
            <a:extLst>
              <a:ext uri="{FF2B5EF4-FFF2-40B4-BE49-F238E27FC236}">
                <a16:creationId xmlns:a16="http://schemas.microsoft.com/office/drawing/2014/main" id="{5C47AED1-EEED-0D47-BE7C-42CD2C64B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521495"/>
            <a:ext cx="35290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Medulloblastompatients</a:t>
            </a:r>
            <a:r>
              <a:rPr lang="da-DK" altLang="da-DK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a-DK" altLang="da-DK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are</a:t>
            </a:r>
            <a:r>
              <a:rPr lang="da-DK" altLang="da-DK" sz="1800" dirty="0">
                <a:solidFill>
                  <a:srgbClr val="000000"/>
                </a:solidFill>
                <a:latin typeface="Arial" panose="020B0604020202020204" pitchFamily="34" charset="0"/>
              </a:rPr>
              <a:t> at a high </a:t>
            </a:r>
            <a:r>
              <a:rPr lang="da-DK" altLang="da-DK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risk</a:t>
            </a:r>
            <a:r>
              <a:rPr lang="da-DK" altLang="da-DK" sz="1800" dirty="0">
                <a:solidFill>
                  <a:srgbClr val="000000"/>
                </a:solidFill>
                <a:latin typeface="Arial" panose="020B0604020202020204" pitchFamily="34" charset="0"/>
              </a:rPr>
              <a:t> for </a:t>
            </a:r>
            <a:r>
              <a:rPr lang="da-DK" altLang="da-DK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treatment</a:t>
            </a:r>
            <a:r>
              <a:rPr lang="da-DK" altLang="da-DK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a-DK" altLang="da-DK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induced</a:t>
            </a:r>
            <a:r>
              <a:rPr lang="da-DK" altLang="da-DK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a-DK" altLang="da-DK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late</a:t>
            </a:r>
            <a:r>
              <a:rPr lang="da-DK" altLang="da-DK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a-DK" altLang="da-DK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effects</a:t>
            </a:r>
            <a:endParaRPr lang="da-DK" altLang="da-DK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da-DK" altLang="da-DK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intracranial</a:t>
            </a:r>
            <a:endParaRPr lang="da-DK" altLang="da-DK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da-DK" altLang="da-DK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da-DK" altLang="da-DK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extracranial</a:t>
            </a:r>
            <a:endParaRPr lang="da-DK" altLang="da-DK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B8165A9-3489-C14E-B821-967123E4EF5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83339" y="1557338"/>
            <a:ext cx="1296987" cy="37306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00" name="TextBox 14">
            <a:extLst>
              <a:ext uri="{FF2B5EF4-FFF2-40B4-BE49-F238E27FC236}">
                <a16:creationId xmlns:a16="http://schemas.microsoft.com/office/drawing/2014/main" id="{33653981-C590-FC44-84D7-E17BA049F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150" y="692150"/>
            <a:ext cx="289919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Neurocognitive</a:t>
            </a:r>
            <a:r>
              <a:rPr lang="da-DK" altLang="da-DK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a-DK" altLang="da-DK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late</a:t>
            </a:r>
            <a:r>
              <a:rPr lang="da-DK" altLang="da-DK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a-DK" altLang="da-DK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effects</a:t>
            </a:r>
            <a:endParaRPr lang="da-DK" altLang="da-DK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Endocrine</a:t>
            </a:r>
            <a:r>
              <a:rPr lang="da-DK" altLang="da-DK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a-DK" altLang="da-DK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late</a:t>
            </a:r>
            <a:r>
              <a:rPr lang="da-DK" altLang="da-DK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a-DK" altLang="da-DK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effects</a:t>
            </a:r>
            <a:endParaRPr lang="da-DK" altLang="da-DK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Neurovascular</a:t>
            </a:r>
            <a:r>
              <a:rPr lang="da-DK" altLang="da-DK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a-DK" altLang="da-DK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toxicity</a:t>
            </a:r>
            <a:endParaRPr lang="da-DK" altLang="da-DK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Catarakt</a:t>
            </a:r>
            <a:endParaRPr lang="da-DK" altLang="da-DK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Hearling</a:t>
            </a:r>
            <a:r>
              <a:rPr lang="da-DK" altLang="da-DK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a-DK" altLang="da-DK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impairment</a:t>
            </a:r>
            <a:endParaRPr lang="da-DK" altLang="da-DK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>
                <a:solidFill>
                  <a:srgbClr val="000000"/>
                </a:solidFill>
                <a:latin typeface="Arial" panose="020B0604020202020204" pitchFamily="34" charset="0"/>
              </a:rPr>
              <a:t>Fatigue</a:t>
            </a:r>
          </a:p>
        </p:txBody>
      </p:sp>
      <p:sp>
        <p:nvSpPr>
          <p:cNvPr id="59401" name="TextBox 15">
            <a:extLst>
              <a:ext uri="{FF2B5EF4-FFF2-40B4-BE49-F238E27FC236}">
                <a16:creationId xmlns:a16="http://schemas.microsoft.com/office/drawing/2014/main" id="{C4D3AAFE-3D9A-3443-BDA4-7EF201D58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4063" y="2900364"/>
            <a:ext cx="1697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>
                <a:solidFill>
                  <a:srgbClr val="000000"/>
                </a:solidFill>
                <a:latin typeface="Arial" panose="020B0604020202020204" pitchFamily="34" charset="0"/>
              </a:rPr>
              <a:t>2ndary Cancer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26A66F-82C5-464A-A949-06F6A8589A7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456363" y="4818063"/>
            <a:ext cx="15113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03" name="TextBox 18">
            <a:extLst>
              <a:ext uri="{FF2B5EF4-FFF2-40B4-BE49-F238E27FC236}">
                <a16:creationId xmlns:a16="http://schemas.microsoft.com/office/drawing/2014/main" id="{3588443D-512F-3B4B-AB5C-6FF7D0BD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76" y="4633913"/>
            <a:ext cx="31556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Gastrointestinal</a:t>
            </a:r>
            <a:r>
              <a:rPr lang="da-DK" altLang="da-DK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a-DK" altLang="da-DK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acute</a:t>
            </a:r>
            <a:r>
              <a:rPr lang="da-DK" altLang="da-DK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a-DK" altLang="da-DK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effects</a:t>
            </a:r>
            <a:endParaRPr lang="da-DK" altLang="da-DK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9404" name="Picture 5">
            <a:extLst>
              <a:ext uri="{FF2B5EF4-FFF2-40B4-BE49-F238E27FC236}">
                <a16:creationId xmlns:a16="http://schemas.microsoft.com/office/drawing/2014/main" id="{3708DCAC-3AA4-1A4C-8BA9-8C5859959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4" y="2894013"/>
            <a:ext cx="1779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916C48-A2D9-2A41-B55B-E32C366AFE4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743701" y="5876926"/>
            <a:ext cx="1223963" cy="14446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06" name="TextBox 21">
            <a:extLst>
              <a:ext uri="{FF2B5EF4-FFF2-40B4-BE49-F238E27FC236}">
                <a16:creationId xmlns:a16="http://schemas.microsoft.com/office/drawing/2014/main" id="{6EA6974B-E5B9-384E-9D4D-23F680800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5661025"/>
            <a:ext cx="40831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Fertility</a:t>
            </a:r>
            <a:r>
              <a:rPr lang="da-DK" altLang="da-DK" sz="1800" dirty="0">
                <a:solidFill>
                  <a:srgbClr val="000000"/>
                </a:solidFill>
                <a:latin typeface="Arial" panose="020B0604020202020204" pitchFamily="34" charset="0"/>
              </a:rPr>
              <a:t> problems </a:t>
            </a:r>
            <a:r>
              <a:rPr lang="da-DK" altLang="da-DK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because</a:t>
            </a:r>
            <a:r>
              <a:rPr lang="da-DK" altLang="da-DK" sz="1800" dirty="0">
                <a:solidFill>
                  <a:srgbClr val="000000"/>
                </a:solidFill>
                <a:latin typeface="Arial" panose="020B0604020202020204" pitchFamily="34" charset="0"/>
              </a:rPr>
              <a:t> of radiation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>
                <a:solidFill>
                  <a:srgbClr val="000000"/>
                </a:solidFill>
                <a:latin typeface="Arial" panose="020B0604020202020204" pitchFamily="34" charset="0"/>
              </a:rPr>
              <a:t>to the ovaries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FA3A59B-9794-DC4C-802F-B9CC62FAD51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224339" y="4005263"/>
            <a:ext cx="1584325" cy="444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08" name="TextBox 26">
            <a:extLst>
              <a:ext uri="{FF2B5EF4-FFF2-40B4-BE49-F238E27FC236}">
                <a16:creationId xmlns:a16="http://schemas.microsoft.com/office/drawing/2014/main" id="{904C1297-C8B4-0848-A5B9-88C6F2243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38" y="4633914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hematological</a:t>
            </a:r>
            <a:endParaRPr lang="da-DK" altLang="da-DK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8E67815-027A-B447-B6BD-96F4BB7E6E6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775451" y="2114551"/>
            <a:ext cx="1368425" cy="77946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53" name="Straight Arrow Connector 49152">
            <a:extLst>
              <a:ext uri="{FF2B5EF4-FFF2-40B4-BE49-F238E27FC236}">
                <a16:creationId xmlns:a16="http://schemas.microsoft.com/office/drawing/2014/main" id="{6558D90F-DE5D-F047-BC96-618302B9C9E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83339" y="4005263"/>
            <a:ext cx="1760537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11" name="TextBox 49158">
            <a:extLst>
              <a:ext uri="{FF2B5EF4-FFF2-40B4-BE49-F238E27FC236}">
                <a16:creationId xmlns:a16="http://schemas.microsoft.com/office/drawing/2014/main" id="{CAD9B41A-1039-1347-A352-D93E0EFC0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8" y="3716338"/>
            <a:ext cx="29761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Cardiopulmonal</a:t>
            </a:r>
            <a:r>
              <a:rPr lang="da-DK" altLang="da-DK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a-DK" altLang="da-DK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late</a:t>
            </a:r>
            <a:r>
              <a:rPr lang="da-DK" altLang="da-DK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a-DK" altLang="da-DK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effects</a:t>
            </a:r>
            <a:endParaRPr lang="da-DK" altLang="da-DK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49161" name="Straight Arrow Connector 49160">
            <a:extLst>
              <a:ext uri="{FF2B5EF4-FFF2-40B4-BE49-F238E27FC236}">
                <a16:creationId xmlns:a16="http://schemas.microsoft.com/office/drawing/2014/main" id="{5D6793EE-308E-5641-ADB8-0BD982EF6F8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83338" y="3270251"/>
            <a:ext cx="1898650" cy="51911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71D4631-95BA-3E45-A033-2A0869C6E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6237289"/>
            <a:ext cx="431800" cy="28733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extLst>
              <a:ext uri="{FF2B5EF4-FFF2-40B4-BE49-F238E27FC236}">
                <a16:creationId xmlns:a16="http://schemas.microsoft.com/office/drawing/2014/main" id="{F61D0399-4D10-2F4E-A863-ADA69F9DD696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60"/>
          <a:stretch>
            <a:fillRect/>
          </a:stretch>
        </p:blipFill>
        <p:spPr>
          <a:xfrm>
            <a:off x="1703389" y="981076"/>
            <a:ext cx="2016125" cy="5413375"/>
          </a:xfrm>
        </p:spPr>
      </p:pic>
      <p:pic>
        <p:nvPicPr>
          <p:cNvPr id="60419" name="Picture 2">
            <a:extLst>
              <a:ext uri="{FF2B5EF4-FFF2-40B4-BE49-F238E27FC236}">
                <a16:creationId xmlns:a16="http://schemas.microsoft.com/office/drawing/2014/main" id="{386D386D-7517-4E45-9779-7EE226E56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2"/>
          <a:stretch>
            <a:fillRect/>
          </a:stretch>
        </p:blipFill>
        <p:spPr bwMode="auto">
          <a:xfrm>
            <a:off x="4224339" y="981076"/>
            <a:ext cx="1963737" cy="542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Box 2">
            <a:extLst>
              <a:ext uri="{FF2B5EF4-FFF2-40B4-BE49-F238E27FC236}">
                <a16:creationId xmlns:a16="http://schemas.microsoft.com/office/drawing/2014/main" id="{CCBD0BE7-1DB0-B144-B5D4-FB7934C1B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4" y="1484313"/>
            <a:ext cx="493898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a-DK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a-DK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a-DK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a-DK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800" dirty="0"/>
              <a:t>Less risk for development especially of extracranial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800" dirty="0"/>
              <a:t>toxicity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a-DK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800" dirty="0"/>
              <a:t>But also from impact of the boost in the brain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E70257-084E-7541-970A-F3465E44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Meeting Oslo 080922</a:t>
            </a:r>
            <a:endParaRPr lang="da-DK"/>
          </a:p>
        </p:txBody>
      </p:sp>
      <p:sp>
        <p:nvSpPr>
          <p:cNvPr id="60422" name="TextBox 4">
            <a:extLst>
              <a:ext uri="{FF2B5EF4-FFF2-40B4-BE49-F238E27FC236}">
                <a16:creationId xmlns:a16="http://schemas.microsoft.com/office/drawing/2014/main" id="{27FB7031-D2B4-954F-86B5-FC1A68AD3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4" y="5949950"/>
            <a:ext cx="13033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100" i="1"/>
              <a:t>Jørgen B. Pedersen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42925" y="140281"/>
          <a:ext cx="8529638" cy="6577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8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9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03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Dapho</a:t>
                      </a:r>
                      <a:r>
                        <a:rPr lang="en-US" dirty="0"/>
                        <a:t>-Strategy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324">
                <a:tc>
                  <a:txBody>
                    <a:bodyPr/>
                    <a:lstStyle/>
                    <a:p>
                      <a:r>
                        <a:rPr lang="en-US" dirty="0"/>
                        <a:t>Brain </a:t>
                      </a:r>
                      <a:r>
                        <a:rPr lang="en-US" dirty="0" err="1"/>
                        <a:t>tumours</a:t>
                      </a:r>
                      <a:r>
                        <a:rPr lang="en-US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CSI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Germinoma</a:t>
                      </a:r>
                      <a:r>
                        <a:rPr lang="en-US" dirty="0"/>
                        <a:t>, AT-RT,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 err="1"/>
                        <a:t>Ependymoma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LGG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3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Craniopharyngioma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Comparative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3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</a:t>
                      </a:r>
                      <a:r>
                        <a:rPr lang="en-US" baseline="0" dirty="0"/>
                        <a:t> III </a:t>
                      </a:r>
                      <a:r>
                        <a:rPr lang="en-US" baseline="0" dirty="0" err="1"/>
                        <a:t>glioma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Comparative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2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 IV </a:t>
                      </a:r>
                      <a:r>
                        <a:rPr lang="en-US" dirty="0" err="1"/>
                        <a:t>glioma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DIPG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Photons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9398">
                <a:tc>
                  <a:txBody>
                    <a:bodyPr/>
                    <a:lstStyle/>
                    <a:p>
                      <a:r>
                        <a:rPr lang="en-US" dirty="0"/>
                        <a:t>Sarcoma: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Parameningeal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pelvin</a:t>
                      </a:r>
                      <a:r>
                        <a:rPr lang="en-US" dirty="0"/>
                        <a:t>, paravertebral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2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Extremities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Photons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03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Comparative</a:t>
                      </a:r>
                      <a:r>
                        <a:rPr lang="en-US" baseline="0" dirty="0"/>
                        <a:t> Plan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70568">
                <a:tc>
                  <a:txBody>
                    <a:bodyPr/>
                    <a:lstStyle/>
                    <a:p>
                      <a:r>
                        <a:rPr lang="en-US" dirty="0"/>
                        <a:t>Others: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Lymphoma,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Nephroblastoma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Neuroblastoma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Comparative </a:t>
                      </a:r>
                      <a:r>
                        <a:rPr lang="en-US" baseline="0" dirty="0"/>
                        <a:t>Plan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5AC75BF-E0FB-8524-F6F0-6C8A423D1391}"/>
              </a:ext>
            </a:extLst>
          </p:cNvPr>
          <p:cNvSpPr txBox="1"/>
          <p:nvPr/>
        </p:nvSpPr>
        <p:spPr>
          <a:xfrm>
            <a:off x="9520238" y="2171700"/>
            <a:ext cx="21288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local and national MDTs for brain </a:t>
            </a:r>
            <a:r>
              <a:rPr lang="en-US" dirty="0" err="1"/>
              <a:t>tumours</a:t>
            </a:r>
            <a:r>
              <a:rPr lang="en-US" dirty="0"/>
              <a:t> and solid </a:t>
            </a:r>
            <a:r>
              <a:rPr lang="en-US" dirty="0" err="1"/>
              <a:t>tumours</a:t>
            </a:r>
            <a:r>
              <a:rPr lang="en-US" dirty="0"/>
              <a:t> were the DCPT is participating.</a:t>
            </a:r>
          </a:p>
          <a:p>
            <a:endParaRPr lang="en-US" dirty="0"/>
          </a:p>
          <a:p>
            <a:r>
              <a:rPr lang="en-US" dirty="0"/>
              <a:t>All international patients are also presented at our local MDT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00C5E1-346A-D470-2A41-B1B0DA541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</p:spTree>
    <p:extLst>
      <p:ext uri="{BB962C8B-B14F-4D97-AF65-F5344CB8AC3E}">
        <p14:creationId xmlns:p14="http://schemas.microsoft.com/office/powerpoint/2010/main" val="315753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7A2DE-3753-1FCF-72A7-4BCFF0F42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9AA26-83E3-B960-02D7-D46C39AF6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Sparing of organs at risks</a:t>
            </a:r>
          </a:p>
          <a:p>
            <a:endParaRPr lang="en-US" dirty="0"/>
          </a:p>
          <a:p>
            <a:pPr lvl="1"/>
            <a:r>
              <a:rPr lang="en-US" dirty="0"/>
              <a:t>Will be depending on how far the OAR is from the </a:t>
            </a:r>
            <a:r>
              <a:rPr lang="en-US" dirty="0" err="1"/>
              <a:t>tumour</a:t>
            </a:r>
            <a:r>
              <a:rPr lang="en-US" dirty="0"/>
              <a:t> or </a:t>
            </a:r>
            <a:r>
              <a:rPr lang="en-US" dirty="0" err="1"/>
              <a:t>tumourbed</a:t>
            </a:r>
            <a:endParaRPr lang="en-US" dirty="0"/>
          </a:p>
          <a:p>
            <a:pPr lvl="1"/>
            <a:r>
              <a:rPr lang="en-US" dirty="0"/>
              <a:t>If the OAR is near, it might be difficult or impossible to spare</a:t>
            </a:r>
          </a:p>
          <a:p>
            <a:pPr lvl="1"/>
            <a:r>
              <a:rPr lang="en-US" dirty="0"/>
              <a:t>If further away, it might be easier to spare with proton therapy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Interesting for sparing of the pituitary / hypothalamic axis, cochleae, hippocampus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5EF9D-3BE2-B622-E408-63C33C0F9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Oslo 080922</a:t>
            </a:r>
          </a:p>
        </p:txBody>
      </p:sp>
    </p:spTree>
    <p:extLst>
      <p:ext uri="{BB962C8B-B14F-4D97-AF65-F5344CB8AC3E}">
        <p14:creationId xmlns:p14="http://schemas.microsoft.com/office/powerpoint/2010/main" val="8876048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913</Words>
  <Application>Microsoft Macintosh PowerPoint</Application>
  <PresentationFormat>Widescreen</PresentationFormat>
  <Paragraphs>204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system-ui</vt:lpstr>
      <vt:lpstr>Arial</vt:lpstr>
      <vt:lpstr>Calibri</vt:lpstr>
      <vt:lpstr>Calibri Light</vt:lpstr>
      <vt:lpstr>Open Sans</vt:lpstr>
      <vt:lpstr>Wingdings</vt:lpstr>
      <vt:lpstr>Office Theme</vt:lpstr>
      <vt:lpstr>Proton therapy</vt:lpstr>
      <vt:lpstr>Protontherapy – technical development</vt:lpstr>
      <vt:lpstr>PowerPoint Presentation</vt:lpstr>
      <vt:lpstr>PowerPoint Presentation</vt:lpstr>
      <vt:lpstr>Advantage of proton RT</vt:lpstr>
      <vt:lpstr>PowerPoint Presentation</vt:lpstr>
      <vt:lpstr>PowerPoint Presentation</vt:lpstr>
      <vt:lpstr>PowerPoint Presentation</vt:lpstr>
      <vt:lpstr>Proton therapy</vt:lpstr>
      <vt:lpstr>Glioma gr III adult patient</vt:lpstr>
      <vt:lpstr>Clinical studies: effect of proton RT</vt:lpstr>
      <vt:lpstr>Neurocognition after focal RT</vt:lpstr>
      <vt:lpstr>PowerPoint Presentation</vt:lpstr>
      <vt:lpstr>PowerPoint Presentation</vt:lpstr>
      <vt:lpstr>PowerPoint Presentation</vt:lpstr>
      <vt:lpstr>Disadvantage of Proton RT</vt:lpstr>
      <vt:lpstr>Variable RBE at the end of the beampath ?</vt:lpstr>
      <vt:lpstr>Increased risk for brainstem necrosis after pediatric proton RT ?</vt:lpstr>
      <vt:lpstr>The Danish Centre for Particle Therapy (DCPT) </vt:lpstr>
      <vt:lpstr>PowerPoint Presentation</vt:lpstr>
      <vt:lpstr>The pediatric experience at the DCPT</vt:lpstr>
      <vt:lpstr>Main tumor groups</vt:lpstr>
      <vt:lpstr>PowerPoint Presentation</vt:lpstr>
      <vt:lpstr>Organisation of pediatric RT</vt:lpstr>
      <vt:lpstr>Plan audits / protocols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Proton therapy</dc:title>
  <dc:creator>Yasmin Lassen</dc:creator>
  <cp:lastModifiedBy>Yasmin Lassen</cp:lastModifiedBy>
  <cp:revision>2</cp:revision>
  <dcterms:created xsi:type="dcterms:W3CDTF">2022-09-06T18:46:00Z</dcterms:created>
  <dcterms:modified xsi:type="dcterms:W3CDTF">2022-09-06T19:54:45Z</dcterms:modified>
</cp:coreProperties>
</file>